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0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9866313" cy="6735763"/>
  <p:embeddedFontLst>
    <p:embeddedFont>
      <p:font typeface="Verdana" panose="020B0604030504040204" pitchFamily="34" charset="0"/>
      <p:regular r:id="rId9"/>
      <p:bold r:id="rId10"/>
      <p:italic r:id="rId11"/>
      <p:boldItalic r:id="rId12"/>
    </p:embeddedFont>
    <p:embeddedFont>
      <p:font typeface="Wingdings 2" panose="05020102010507070707" pitchFamily="18" charset="2"/>
      <p:regular r:id="rId13"/>
    </p:embeddedFont>
    <p:embeddedFont>
      <p:font typeface="Calibri" panose="020F0502020204030204" pitchFamily="34" charset="0"/>
      <p:regular r:id="rId14"/>
      <p:bold r:id="rId15"/>
      <p:italic r:id="rId16"/>
      <p:boldItalic r:id="rId17"/>
    </p:embeddedFont>
  </p:embeddedFont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77975" autoAdjust="0"/>
  </p:normalViewPr>
  <p:slideViewPr>
    <p:cSldViewPr>
      <p:cViewPr varScale="1">
        <p:scale>
          <a:sx n="87" d="100"/>
          <a:sy n="87" d="100"/>
        </p:scale>
        <p:origin x="158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5" d="100"/>
          <a:sy n="115" d="100"/>
        </p:scale>
        <p:origin x="38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58919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DBA7A-F082-4B52-8067-CFAD5BC08728}" type="datetimeFigureOut">
              <a:rPr lang="de-DE" smtClean="0"/>
              <a:t>22.10.2014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670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39741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589198" y="639741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6CB39-98CD-4BF4-BC43-CCCEDC772A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3859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6CB39-98CD-4BF4-BC43-CCCEDC772AA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2733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6CB39-98CD-4BF4-BC43-CCCEDC772AA7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6970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6CB39-98CD-4BF4-BC43-CCCEDC772AA7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5014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6CB39-98CD-4BF4-BC43-CCCEDC772AA7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7095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6CB39-98CD-4BF4-BC43-CCCEDC772AA7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7884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6CB39-98CD-4BF4-BC43-CCCEDC772AA7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6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28728" y="1581644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2" name="Untertitel 21"/>
          <p:cNvSpPr>
            <a:spLocks noGrp="1"/>
          </p:cNvSpPr>
          <p:nvPr>
            <p:ph type="subTitle" idx="1"/>
          </p:nvPr>
        </p:nvSpPr>
        <p:spPr>
          <a:xfrm>
            <a:off x="1428728" y="3071810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618CC-BF76-4EC2-A1A4-0A9840E2DCE1}" type="datetimeFigureOut">
              <a:rPr lang="de-DE" smtClean="0"/>
              <a:t>22.10.2014</a:t>
            </a:fld>
            <a:endParaRPr lang="de-DE"/>
          </a:p>
        </p:txBody>
      </p:sp>
      <p:sp>
        <p:nvSpPr>
          <p:cNvPr id="20" name="Fußzeilenplatzhalt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4BA22F-3B15-45F3-81CE-7C2BE25790A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618CC-BF76-4EC2-A1A4-0A9840E2DCE1}" type="datetimeFigureOut">
              <a:rPr lang="de-DE" smtClean="0"/>
              <a:t>22.10.2014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4BA22F-3B15-45F3-81CE-7C2BE25790A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1357298"/>
            <a:ext cx="7498080" cy="11430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35608" y="2714620"/>
            <a:ext cx="3657600" cy="34728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76088" y="2714620"/>
            <a:ext cx="3657600" cy="34728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618CC-BF76-4EC2-A1A4-0A9840E2DCE1}" type="datetimeFigureOut">
              <a:rPr lang="de-DE" smtClean="0"/>
              <a:t>22.10.2014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4BA22F-3B15-45F3-81CE-7C2BE25790A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57290" y="2285992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618CC-BF76-4EC2-A1A4-0A9840E2DCE1}" type="datetimeFigureOut">
              <a:rPr lang="de-DE" smtClean="0"/>
              <a:t>22.10.2014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4BA22F-3B15-45F3-81CE-7C2BE25790A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6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11300" y="1357298"/>
            <a:ext cx="3753188" cy="4882326"/>
          </a:xfrm>
          <a:prstGeom prst="rect">
            <a:avLst/>
          </a:prstGeom>
          <a:blipFill>
            <a:blip r:embed="rId7">
              <a:alphaModFix amt="20000"/>
              <a:lum bright="70000" contrast="-70000"/>
            </a:blip>
            <a:stretch>
              <a:fillRect/>
            </a:stretch>
          </a:blipFill>
          <a:ln w="9525" algn="in">
            <a:noFill/>
            <a:miter lim="800000"/>
            <a:headEnd/>
            <a:tailEnd/>
          </a:ln>
          <a:effectLst>
            <a:glow>
              <a:schemeClr val="accent1">
                <a:alpha val="99000"/>
              </a:schemeClr>
            </a:glow>
          </a:effectLst>
        </p:spPr>
      </p:pic>
      <p:sp>
        <p:nvSpPr>
          <p:cNvPr id="17" name="Rechteck 16"/>
          <p:cNvSpPr/>
          <p:nvPr userDrawn="1"/>
        </p:nvSpPr>
        <p:spPr>
          <a:xfrm>
            <a:off x="8572528" y="4214818"/>
            <a:ext cx="571472" cy="100013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itelplatzhalter 4"/>
          <p:cNvSpPr>
            <a:spLocks noGrp="1"/>
          </p:cNvSpPr>
          <p:nvPr>
            <p:ph type="title"/>
          </p:nvPr>
        </p:nvSpPr>
        <p:spPr>
          <a:xfrm>
            <a:off x="928662" y="1285860"/>
            <a:ext cx="7929618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de-DE" dirty="0" smtClean="0"/>
              <a:t>Titelmasterformat durch Klicken bearbeiten</a:t>
            </a:r>
            <a:endParaRPr kumimoji="0"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>
          <a:xfrm>
            <a:off x="928662" y="2571744"/>
            <a:ext cx="8005026" cy="3676656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de-DE" dirty="0" smtClean="0"/>
              <a:t>Textmasterformate durch Klicken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24" name="Datumsplatzhalt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0E618CC-BF76-4EC2-A1A4-0A9840E2DCE1}" type="datetimeFigureOut">
              <a:rPr lang="de-DE" smtClean="0"/>
              <a:t>22.10.2014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de-DE" dirty="0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74BA22F-3B15-45F3-81CE-7C2BE25790A7}" type="slidenum">
              <a:rPr lang="de-DE" smtClean="0"/>
              <a:t>‹Nr.›</a:t>
            </a:fld>
            <a:endParaRPr lang="de-DE"/>
          </a:p>
        </p:txBody>
      </p:sp>
      <p:grpSp>
        <p:nvGrpSpPr>
          <p:cNvPr id="16" name="Gruppieren 15"/>
          <p:cNvGrpSpPr/>
          <p:nvPr userDrawn="1"/>
        </p:nvGrpSpPr>
        <p:grpSpPr>
          <a:xfrm>
            <a:off x="142876" y="142852"/>
            <a:ext cx="8715404" cy="1071570"/>
            <a:chOff x="500034" y="285728"/>
            <a:chExt cx="6480175" cy="900113"/>
          </a:xfrm>
        </p:grpSpPr>
        <p:pic>
          <p:nvPicPr>
            <p:cNvPr id="1026" name="Picture 2"/>
            <p:cNvPicPr>
              <a:picLocks noChangeAspect="1" noChangeArrowheads="1"/>
            </p:cNvPicPr>
            <p:nvPr userDrawn="1"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00034" y="285728"/>
              <a:ext cx="2981325" cy="827088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1028" name="Line 4"/>
            <p:cNvSpPr>
              <a:spLocks noChangeShapeType="1"/>
            </p:cNvSpPr>
            <p:nvPr userDrawn="1"/>
          </p:nvSpPr>
          <p:spPr bwMode="auto">
            <a:xfrm>
              <a:off x="500034" y="1185841"/>
              <a:ext cx="6480175" cy="0"/>
            </a:xfrm>
            <a:prstGeom prst="line">
              <a:avLst/>
            </a:prstGeom>
            <a:noFill/>
            <a:ln w="15875">
              <a:solidFill>
                <a:srgbClr val="1A3485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2" r:id="rId3"/>
    <p:sldLayoutId id="2147483714" r:id="rId4"/>
  </p:sldLayoutIdLst>
  <p:transition spd="slow">
    <p:pu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637920"/>
            <a:ext cx="8531842" cy="1359032"/>
          </a:xfrm>
        </p:spPr>
        <p:txBody>
          <a:bodyPr anchor="t">
            <a:normAutofit fontScale="90000"/>
          </a:bodyPr>
          <a:lstStyle/>
          <a:p>
            <a:r>
              <a:rPr lang="de-DE" dirty="0" smtClean="0"/>
              <a:t>Probleme </a:t>
            </a:r>
            <a:r>
              <a:rPr lang="de-DE" dirty="0"/>
              <a:t>im  Verteidigungsministerium</a:t>
            </a:r>
            <a:r>
              <a:rPr lang="de-DE" dirty="0">
                <a:effectLst/>
              </a:rPr>
              <a:t/>
            </a:r>
            <a:br>
              <a:rPr lang="de-DE" dirty="0">
                <a:effectLst/>
              </a:rPr>
            </a:b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Untertitel 2"/>
          <p:cNvSpPr txBox="1">
            <a:spLocks/>
          </p:cNvSpPr>
          <p:nvPr/>
        </p:nvSpPr>
        <p:spPr>
          <a:xfrm>
            <a:off x="323528" y="2996952"/>
            <a:ext cx="8352928" cy="3168352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None/>
            </a:pPr>
            <a:r>
              <a:rPr lang="de-DE" b="1" dirty="0" smtClean="0"/>
              <a:t>Gebet</a:t>
            </a:r>
            <a:r>
              <a:rPr lang="de-DE" b="1" dirty="0"/>
              <a:t>: </a:t>
            </a:r>
            <a:endParaRPr lang="de-DE" dirty="0"/>
          </a:p>
          <a:p>
            <a:pPr lvl="0"/>
            <a:r>
              <a:rPr lang="de-DE" b="1" dirty="0"/>
              <a:t>Mut für alle Beteiligten, Fehler aufzudecken und zu korrigieren (Spr.23,23) </a:t>
            </a:r>
            <a:endParaRPr lang="de-DE" dirty="0"/>
          </a:p>
          <a:p>
            <a:pPr lvl="0"/>
            <a:r>
              <a:rPr lang="de-DE" b="1" dirty="0"/>
              <a:t>Dass es zu einer positiven Zusammenarbeit mit der Ministerin auf allen Ebenen kommt (Ps. 127,1)</a:t>
            </a:r>
            <a:endParaRPr lang="de-DE" dirty="0"/>
          </a:p>
          <a:p>
            <a:pPr lvl="0"/>
            <a:r>
              <a:rPr lang="de-DE" b="1" dirty="0"/>
              <a:t>Segen für die Ministerin, dass sie ihre Fähigkeiten in Demut zum Wohl des Landes entfalten kann (Ps. 90,17)</a:t>
            </a:r>
            <a:endParaRPr lang="de-DE" dirty="0"/>
          </a:p>
          <a:p>
            <a:pPr lvl="0"/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211960" y="29934"/>
            <a:ext cx="4536504" cy="116681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/>
            <a:r>
              <a:rPr lang="de-DE" dirty="0" smtClean="0"/>
              <a:t>November 2014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83660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637920"/>
            <a:ext cx="8531842" cy="1359032"/>
          </a:xfrm>
        </p:spPr>
        <p:txBody>
          <a:bodyPr anchor="t">
            <a:normAutofit fontScale="90000"/>
          </a:bodyPr>
          <a:lstStyle/>
          <a:p>
            <a:r>
              <a:rPr lang="de-DE" dirty="0" smtClean="0"/>
              <a:t>Die </a:t>
            </a:r>
            <a:r>
              <a:rPr lang="de-DE" dirty="0"/>
              <a:t>Welt ist in Bewegung</a:t>
            </a:r>
            <a:r>
              <a:rPr lang="de-DE" dirty="0">
                <a:effectLst/>
              </a:rPr>
              <a:t/>
            </a:r>
            <a:br>
              <a:rPr lang="de-DE" dirty="0">
                <a:effectLst/>
              </a:rPr>
            </a:br>
            <a:r>
              <a:rPr lang="de-DE" dirty="0">
                <a:effectLst/>
              </a:rPr>
              <a:t/>
            </a:r>
            <a:br>
              <a:rPr lang="de-DE" dirty="0">
                <a:effectLst/>
              </a:rPr>
            </a:b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Untertitel 2"/>
          <p:cNvSpPr txBox="1">
            <a:spLocks/>
          </p:cNvSpPr>
          <p:nvPr/>
        </p:nvSpPr>
        <p:spPr>
          <a:xfrm>
            <a:off x="323528" y="2996952"/>
            <a:ext cx="8352928" cy="3168352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None/>
            </a:pPr>
            <a:r>
              <a:rPr lang="de-DE" b="1" dirty="0"/>
              <a:t>Gebet:</a:t>
            </a:r>
            <a:endParaRPr lang="de-DE" dirty="0"/>
          </a:p>
          <a:p>
            <a:pPr lvl="0"/>
            <a:r>
              <a:rPr lang="de-DE" b="1" dirty="0"/>
              <a:t>Dass Christen sich verstärkt engagieren, um Gottes Liebe den Asylsuchenden zu bringen (Jes.58,7-8)</a:t>
            </a:r>
            <a:endParaRPr lang="de-DE" dirty="0"/>
          </a:p>
          <a:p>
            <a:pPr lvl="0"/>
            <a:r>
              <a:rPr lang="de-DE" b="1" dirty="0"/>
              <a:t>Dass die Verantwortlichen in Stadt und Staat mit den Asylsuchenden sensibel und weise umgehen können (Mt.5,7)</a:t>
            </a:r>
            <a:endParaRPr lang="de-DE" dirty="0"/>
          </a:p>
          <a:p>
            <a:pPr lvl="0"/>
            <a:r>
              <a:rPr lang="de-DE" b="1" dirty="0"/>
              <a:t>Dass wir als reiches Land gerne teilen (Pred.11,1-2)</a:t>
            </a:r>
            <a:endParaRPr lang="de-DE" dirty="0"/>
          </a:p>
          <a:p>
            <a:pPr lvl="0"/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211960" y="29934"/>
            <a:ext cx="4536504" cy="116681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/>
            <a:r>
              <a:rPr lang="de-DE" dirty="0" smtClean="0"/>
              <a:t>November 2014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873705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637920"/>
            <a:ext cx="8531842" cy="1359032"/>
          </a:xfrm>
        </p:spPr>
        <p:txBody>
          <a:bodyPr anchor="t">
            <a:normAutofit fontScale="90000"/>
          </a:bodyPr>
          <a:lstStyle/>
          <a:p>
            <a:r>
              <a:rPr lang="de-DE" dirty="0" smtClean="0"/>
              <a:t>Gebetsaktion</a:t>
            </a:r>
            <a:r>
              <a:rPr lang="de-DE" dirty="0"/>
              <a:t>: Gedenken-umkehren-beten  </a:t>
            </a:r>
            <a:r>
              <a:rPr lang="de-DE" dirty="0">
                <a:effectLst/>
              </a:rPr>
              <a:t/>
            </a:r>
            <a:br>
              <a:rPr lang="de-DE" dirty="0">
                <a:effectLst/>
              </a:rPr>
            </a:br>
            <a:r>
              <a:rPr lang="de-DE" dirty="0">
                <a:effectLst/>
              </a:rPr>
              <a:t/>
            </a:r>
            <a:br>
              <a:rPr lang="de-DE" dirty="0">
                <a:effectLst/>
              </a:rPr>
            </a:br>
            <a:r>
              <a:rPr lang="de-DE" dirty="0">
                <a:effectLst/>
              </a:rPr>
              <a:t/>
            </a:r>
            <a:br>
              <a:rPr lang="de-DE" dirty="0">
                <a:effectLst/>
              </a:rPr>
            </a:b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Untertitel 2"/>
          <p:cNvSpPr txBox="1">
            <a:spLocks/>
          </p:cNvSpPr>
          <p:nvPr/>
        </p:nvSpPr>
        <p:spPr>
          <a:xfrm>
            <a:off x="323528" y="2996952"/>
            <a:ext cx="8352928" cy="316835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None/>
            </a:pPr>
            <a:r>
              <a:rPr lang="de-DE" b="1" dirty="0"/>
              <a:t>Gebet:</a:t>
            </a:r>
            <a:endParaRPr lang="de-DE" dirty="0"/>
          </a:p>
          <a:p>
            <a:pPr lvl="0"/>
            <a:r>
              <a:rPr lang="de-DE" b="1" dirty="0"/>
              <a:t>Dass die Gebetsaktion von vielen Gruppen und Gemeinden aufgegriffen wird (Ps.122,6-9)</a:t>
            </a:r>
            <a:endParaRPr lang="de-DE" dirty="0"/>
          </a:p>
          <a:p>
            <a:pPr lvl="0"/>
            <a:r>
              <a:rPr lang="de-DE" b="1" dirty="0"/>
              <a:t>Dass die Lehre über Israel in unseren Gemeinden wieder zunimmt (Rö.11,25-32)</a:t>
            </a:r>
            <a:endParaRPr lang="de-DE" dirty="0"/>
          </a:p>
          <a:p>
            <a:pPr lvl="0"/>
            <a:r>
              <a:rPr lang="de-DE" b="1" dirty="0"/>
              <a:t>Gelingen für alle Vorbereitungen der Aktion</a:t>
            </a:r>
            <a:r>
              <a:rPr lang="de-DE" dirty="0"/>
              <a:t/>
            </a:r>
            <a:br>
              <a:rPr lang="de-DE" dirty="0"/>
            </a:br>
            <a:r>
              <a:rPr lang="de-DE" b="1" dirty="0"/>
              <a:t>(1. Kor.15,58)</a:t>
            </a:r>
            <a:endParaRPr lang="de-DE" dirty="0"/>
          </a:p>
          <a:p>
            <a:pPr lvl="0"/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211960" y="29934"/>
            <a:ext cx="4536504" cy="116681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/>
            <a:r>
              <a:rPr lang="de-DE" dirty="0" smtClean="0"/>
              <a:t>November 2014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15837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637920"/>
            <a:ext cx="8531842" cy="1359032"/>
          </a:xfrm>
        </p:spPr>
        <p:txBody>
          <a:bodyPr anchor="t">
            <a:normAutofit fontScale="90000"/>
          </a:bodyPr>
          <a:lstStyle/>
          <a:p>
            <a:r>
              <a:rPr lang="de-DE" dirty="0"/>
              <a:t>Innere Sicherheit</a:t>
            </a:r>
            <a:r>
              <a:rPr lang="de-DE" dirty="0">
                <a:effectLst/>
              </a:rPr>
              <a:t/>
            </a:r>
            <a:br>
              <a:rPr lang="de-DE" dirty="0">
                <a:effectLst/>
              </a:rPr>
            </a:br>
            <a:r>
              <a:rPr lang="de-DE" dirty="0">
                <a:effectLst/>
              </a:rPr>
              <a:t/>
            </a:r>
            <a:br>
              <a:rPr lang="de-DE" dirty="0">
                <a:effectLst/>
              </a:rPr>
            </a:br>
            <a:r>
              <a:rPr lang="de-DE" dirty="0">
                <a:effectLst/>
              </a:rPr>
              <a:t/>
            </a:r>
            <a:br>
              <a:rPr lang="de-DE" dirty="0">
                <a:effectLst/>
              </a:rPr>
            </a:br>
            <a:r>
              <a:rPr lang="de-DE" dirty="0">
                <a:effectLst/>
              </a:rPr>
              <a:t/>
            </a:r>
            <a:br>
              <a:rPr lang="de-DE" dirty="0">
                <a:effectLst/>
              </a:rPr>
            </a:b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Untertitel 2"/>
          <p:cNvSpPr txBox="1">
            <a:spLocks/>
          </p:cNvSpPr>
          <p:nvPr/>
        </p:nvSpPr>
        <p:spPr>
          <a:xfrm>
            <a:off x="323528" y="2996952"/>
            <a:ext cx="8352928" cy="3168352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None/>
            </a:pPr>
            <a:r>
              <a:rPr lang="de-DE" b="1" dirty="0"/>
              <a:t>Gebet:</a:t>
            </a:r>
            <a:endParaRPr lang="de-DE" dirty="0"/>
          </a:p>
          <a:p>
            <a:pPr lvl="0"/>
            <a:r>
              <a:rPr lang="de-DE" b="1" dirty="0"/>
              <a:t>Erheben wir den Namen Jesus über unserem Land und beten wir um den Schutz durch Engelheere (Ps. 20,2)</a:t>
            </a:r>
            <a:endParaRPr lang="de-DE" dirty="0"/>
          </a:p>
          <a:p>
            <a:pPr lvl="0"/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211960" y="29934"/>
            <a:ext cx="4536504" cy="116681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/>
            <a:r>
              <a:rPr lang="de-DE" dirty="0" smtClean="0"/>
              <a:t>November 2014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568965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637920"/>
            <a:ext cx="8531842" cy="1359032"/>
          </a:xfrm>
        </p:spPr>
        <p:txBody>
          <a:bodyPr anchor="t">
            <a:normAutofit fontScale="90000"/>
          </a:bodyPr>
          <a:lstStyle/>
          <a:p>
            <a:r>
              <a:rPr lang="de-DE" dirty="0" smtClean="0"/>
              <a:t>Kurse </a:t>
            </a:r>
            <a:r>
              <a:rPr lang="de-DE" dirty="0"/>
              <a:t>im Kern des Kirchentages</a:t>
            </a:r>
            <a:r>
              <a:rPr lang="de-DE" dirty="0">
                <a:effectLst/>
              </a:rPr>
              <a:t/>
            </a:r>
            <a:br>
              <a:rPr lang="de-DE" dirty="0">
                <a:effectLst/>
              </a:rPr>
            </a:br>
            <a:r>
              <a:rPr lang="de-DE" dirty="0">
                <a:effectLst/>
              </a:rPr>
              <a:t/>
            </a:r>
            <a:br>
              <a:rPr lang="de-DE" dirty="0">
                <a:effectLst/>
              </a:rPr>
            </a:br>
            <a:r>
              <a:rPr lang="de-DE" dirty="0">
                <a:effectLst/>
              </a:rPr>
              <a:t/>
            </a:r>
            <a:br>
              <a:rPr lang="de-DE" dirty="0">
                <a:effectLst/>
              </a:rPr>
            </a:br>
            <a:r>
              <a:rPr lang="de-DE" dirty="0">
                <a:effectLst/>
              </a:rPr>
              <a:t/>
            </a:r>
            <a:br>
              <a:rPr lang="de-DE" dirty="0">
                <a:effectLst/>
              </a:rPr>
            </a:b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Untertitel 2"/>
          <p:cNvSpPr txBox="1">
            <a:spLocks/>
          </p:cNvSpPr>
          <p:nvPr/>
        </p:nvSpPr>
        <p:spPr>
          <a:xfrm>
            <a:off x="323528" y="2996952"/>
            <a:ext cx="8352928" cy="316835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None/>
            </a:pPr>
            <a:r>
              <a:rPr lang="de-DE" b="1" dirty="0"/>
              <a:t>Gebet:</a:t>
            </a:r>
            <a:endParaRPr lang="de-DE" dirty="0"/>
          </a:p>
          <a:p>
            <a:pPr lvl="0"/>
            <a:r>
              <a:rPr lang="de-DE" b="1" dirty="0"/>
              <a:t>Dank für die ALPHA-Kurse, durch die seit Jahren Tausende in Deutschland und in aller Welt zum Glauben kommen (2. Kor. 5,17-21)</a:t>
            </a:r>
            <a:endParaRPr lang="de-DE" dirty="0"/>
          </a:p>
          <a:p>
            <a:pPr lvl="0"/>
            <a:r>
              <a:rPr lang="de-DE" b="1" dirty="0"/>
              <a:t>Geistgeleitete Entscheidungen des DEKT zugunsten von ALPHA, Wächterruf u.a. (</a:t>
            </a:r>
            <a:r>
              <a:rPr lang="de-DE" b="1" dirty="0" err="1"/>
              <a:t>Rm</a:t>
            </a:r>
            <a:r>
              <a:rPr lang="de-DE" b="1" dirty="0"/>
              <a:t> 1,13-16)</a:t>
            </a:r>
            <a:endParaRPr lang="de-DE" dirty="0"/>
          </a:p>
          <a:p>
            <a:pPr lvl="0"/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211960" y="29934"/>
            <a:ext cx="4536504" cy="116681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/>
            <a:r>
              <a:rPr lang="de-DE" dirty="0" smtClean="0"/>
              <a:t>November 2014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82318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637920"/>
            <a:ext cx="8531842" cy="1359032"/>
          </a:xfrm>
        </p:spPr>
        <p:txBody>
          <a:bodyPr anchor="t">
            <a:normAutofit fontScale="90000"/>
          </a:bodyPr>
          <a:lstStyle/>
          <a:p>
            <a:r>
              <a:rPr lang="de-DE" dirty="0" smtClean="0"/>
              <a:t>25 </a:t>
            </a:r>
            <a:r>
              <a:rPr lang="de-DE" dirty="0"/>
              <a:t>Jahre Mauerfall</a:t>
            </a:r>
            <a:r>
              <a:rPr lang="de-DE" dirty="0">
                <a:effectLst/>
              </a:rPr>
              <a:t/>
            </a:r>
            <a:br>
              <a:rPr lang="de-DE" dirty="0">
                <a:effectLst/>
              </a:rPr>
            </a:br>
            <a:r>
              <a:rPr lang="de-DE" dirty="0">
                <a:effectLst/>
              </a:rPr>
              <a:t/>
            </a:r>
            <a:br>
              <a:rPr lang="de-DE" dirty="0">
                <a:effectLst/>
              </a:rPr>
            </a:br>
            <a:r>
              <a:rPr lang="de-DE" dirty="0">
                <a:effectLst/>
              </a:rPr>
              <a:t/>
            </a:r>
            <a:br>
              <a:rPr lang="de-DE" dirty="0">
                <a:effectLst/>
              </a:rPr>
            </a:br>
            <a:r>
              <a:rPr lang="de-DE" dirty="0">
                <a:effectLst/>
              </a:rPr>
              <a:t/>
            </a:r>
            <a:br>
              <a:rPr lang="de-DE" dirty="0">
                <a:effectLst/>
              </a:rPr>
            </a:br>
            <a:r>
              <a:rPr lang="de-DE" dirty="0">
                <a:effectLst/>
              </a:rPr>
              <a:t/>
            </a:r>
            <a:br>
              <a:rPr lang="de-DE" dirty="0">
                <a:effectLst/>
              </a:rPr>
            </a:b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Untertitel 2"/>
          <p:cNvSpPr txBox="1">
            <a:spLocks/>
          </p:cNvSpPr>
          <p:nvPr/>
        </p:nvSpPr>
        <p:spPr>
          <a:xfrm>
            <a:off x="323528" y="2996952"/>
            <a:ext cx="8352928" cy="316835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None/>
            </a:pPr>
            <a:r>
              <a:rPr lang="de-DE" b="1" dirty="0"/>
              <a:t>Gebet:</a:t>
            </a:r>
            <a:endParaRPr lang="de-DE" dirty="0"/>
          </a:p>
          <a:p>
            <a:pPr lvl="0"/>
            <a:r>
              <a:rPr lang="de-DE" b="1" dirty="0"/>
              <a:t>Dank für alle Gnade, die Gott unserem Land  damals und bis heute geschenkt (Ps. 103)</a:t>
            </a:r>
            <a:endParaRPr lang="de-DE" dirty="0"/>
          </a:p>
          <a:p>
            <a:pPr lvl="0"/>
            <a:r>
              <a:rPr lang="de-DE" b="1" dirty="0"/>
              <a:t>Dass der Geist des Gebets, um den die Gebetswanderer bitten, noch einmal stark durch unser Land weht (Ps. 85,2-5)</a:t>
            </a:r>
            <a:endParaRPr lang="de-DE" dirty="0"/>
          </a:p>
          <a:p>
            <a:pPr lvl="0"/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211960" y="29934"/>
            <a:ext cx="4536504" cy="116681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/>
            <a:r>
              <a:rPr lang="de-DE" dirty="0" smtClean="0"/>
              <a:t>November 2014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45602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yad">
  <a:themeElements>
    <a:clrScheme name="wächterruf">
      <a:dk1>
        <a:sysClr val="windowText" lastClr="000000"/>
      </a:dk1>
      <a:lt1>
        <a:sysClr val="window" lastClr="FFFFFF"/>
      </a:lt1>
      <a:dk2>
        <a:srgbClr val="04617B"/>
      </a:dk2>
      <a:lt2>
        <a:srgbClr val="FFFFFF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Gebetsanliegen 2014 10</Template>
  <TotalTime>0</TotalTime>
  <Words>266</Words>
  <Application>Microsoft Office PowerPoint</Application>
  <PresentationFormat>Bildschirmpräsentation (4:3)</PresentationFormat>
  <Paragraphs>38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Verdana</vt:lpstr>
      <vt:lpstr>Wingdings 2</vt:lpstr>
      <vt:lpstr>Calibri</vt:lpstr>
      <vt:lpstr>Nyad</vt:lpstr>
      <vt:lpstr>Probleme im  Verteidigungsministerium  </vt:lpstr>
      <vt:lpstr>Die Welt ist in Bewegung   </vt:lpstr>
      <vt:lpstr>Gebetsaktion: Gedenken-umkehren-beten      </vt:lpstr>
      <vt:lpstr>Innere Sicherheit     </vt:lpstr>
      <vt:lpstr>Kurse im Kern des Kirchentages     </vt:lpstr>
      <vt:lpstr>25 Jahre Mauerfall      </vt:lpstr>
    </vt:vector>
  </TitlesOfParts>
  <Company>Multimedia Dienstleistungen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 soll Deutschland internationale Verantwortung übernehmen?</dc:title>
  <dc:creator>Oliver Stozek</dc:creator>
  <cp:lastModifiedBy>Oliver Stozek</cp:lastModifiedBy>
  <cp:revision>3</cp:revision>
  <cp:lastPrinted>2012-05-04T13:40:56Z</cp:lastPrinted>
  <dcterms:created xsi:type="dcterms:W3CDTF">2014-10-22T13:45:41Z</dcterms:created>
  <dcterms:modified xsi:type="dcterms:W3CDTF">2014-10-22T14:17:20Z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520392036</vt:i4>
  </property>
  <property fmtid="{D5CDD505-2E9C-101B-9397-08002B2CF9AE}" pid="3" name="_NewReviewCycle">
    <vt:lpwstr/>
  </property>
  <property fmtid="{D5CDD505-2E9C-101B-9397-08002B2CF9AE}" pid="4" name="_EmailSubject">
    <vt:lpwstr>Auswertung</vt:lpwstr>
  </property>
  <property fmtid="{D5CDD505-2E9C-101B-9397-08002B2CF9AE}" pid="5" name="_AuthorEmail">
    <vt:lpwstr>oliver@stozek.name</vt:lpwstr>
  </property>
  <property fmtid="{D5CDD505-2E9C-101B-9397-08002B2CF9AE}" pid="6" name="_AuthorEmailDisplayName">
    <vt:lpwstr>Oliver Stozek</vt:lpwstr>
  </property>
</Properties>
</file>