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08" r:id="rId1"/>
  </p:sldMasterIdLst>
  <p:notesMasterIdLst>
    <p:notesMasterId r:id="rId7"/>
  </p:notesMasterIdLst>
  <p:sldIdLst>
    <p:sldId id="257" r:id="rId2"/>
    <p:sldId id="258" r:id="rId3"/>
    <p:sldId id="259" r:id="rId4"/>
    <p:sldId id="260" r:id="rId5"/>
    <p:sldId id="261" r:id="rId6"/>
  </p:sldIdLst>
  <p:sldSz cx="9144000" cy="6858000" type="screen4x3"/>
  <p:notesSz cx="9866313" cy="6735763"/>
  <p:embeddedFontLst>
    <p:embeddedFont>
      <p:font typeface="Calibri" panose="020F0502020204030204" pitchFamily="34" charset="0"/>
      <p:regular r:id="rId8"/>
      <p:bold r:id="rId9"/>
      <p:italic r:id="rId10"/>
      <p:boldItalic r:id="rId11"/>
    </p:embeddedFont>
    <p:embeddedFont>
      <p:font typeface="Verdana" panose="020B0604030504040204" pitchFamily="34" charset="0"/>
      <p:regular r:id="rId12"/>
      <p:bold r:id="rId13"/>
      <p:italic r:id="rId14"/>
      <p:boldItalic r:id="rId15"/>
    </p:embeddedFont>
    <p:embeddedFont>
      <p:font typeface="Wingdings 2" panose="05020102010507070707" pitchFamily="18" charset="2"/>
      <p:regular r:id="rId16"/>
    </p:embeddedFont>
    <p:embeddedFont>
      <p:font typeface="Arial Unicode MS" panose="020B0604020202020204" pitchFamily="34" charset="-128"/>
      <p:regular r:id="rId17"/>
    </p:embeddedFont>
  </p:embeddedFont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88" autoAdjust="0"/>
    <p:restoredTop sz="77975" autoAdjust="0"/>
  </p:normalViewPr>
  <p:slideViewPr>
    <p:cSldViewPr>
      <p:cViewPr varScale="1">
        <p:scale>
          <a:sx n="87" d="100"/>
          <a:sy n="87" d="100"/>
        </p:scale>
        <p:origin x="1530" y="84"/>
      </p:cViewPr>
      <p:guideLst>
        <p:guide orient="horz" pos="2160"/>
        <p:guide pos="2880"/>
      </p:guideLst>
    </p:cSldViewPr>
  </p:slideViewPr>
  <p:notesTextViewPr>
    <p:cViewPr>
      <p:scale>
        <a:sx n="100" d="100"/>
        <a:sy n="100" d="100"/>
      </p:scale>
      <p:origin x="0" y="0"/>
    </p:cViewPr>
  </p:notesTextViewPr>
  <p:notesViewPr>
    <p:cSldViewPr>
      <p:cViewPr varScale="1">
        <p:scale>
          <a:sx n="115" d="100"/>
          <a:sy n="115" d="100"/>
        </p:scale>
        <p:origin x="38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4275402" cy="336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5589198" y="0"/>
            <a:ext cx="4275402" cy="336788"/>
          </a:xfrm>
          <a:prstGeom prst="rect">
            <a:avLst/>
          </a:prstGeom>
        </p:spPr>
        <p:txBody>
          <a:bodyPr vert="horz" lIns="91440" tIns="45720" rIns="91440" bIns="45720" rtlCol="0"/>
          <a:lstStyle>
            <a:lvl1pPr algn="r">
              <a:defRPr sz="1200"/>
            </a:lvl1pPr>
          </a:lstStyle>
          <a:p>
            <a:fld id="{EF1DBA7A-F082-4B52-8067-CFAD5BC08728}" type="datetimeFigureOut">
              <a:rPr lang="de-DE" smtClean="0"/>
              <a:t>05.12.2014</a:t>
            </a:fld>
            <a:endParaRPr lang="de-DE"/>
          </a:p>
        </p:txBody>
      </p:sp>
      <p:sp>
        <p:nvSpPr>
          <p:cNvPr id="4" name="Folienbildplatzhalter 3"/>
          <p:cNvSpPr>
            <a:spLocks noGrp="1" noRot="1" noChangeAspect="1"/>
          </p:cNvSpPr>
          <p:nvPr>
            <p:ph type="sldImg" idx="2"/>
          </p:nvPr>
        </p:nvSpPr>
        <p:spPr>
          <a:xfrm>
            <a:off x="3249613" y="504825"/>
            <a:ext cx="3367087" cy="252571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986632" y="3199488"/>
            <a:ext cx="7893050" cy="303109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6397416"/>
            <a:ext cx="4275402" cy="336788"/>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5589198" y="6397416"/>
            <a:ext cx="4275402" cy="336788"/>
          </a:xfrm>
          <a:prstGeom prst="rect">
            <a:avLst/>
          </a:prstGeom>
        </p:spPr>
        <p:txBody>
          <a:bodyPr vert="horz" lIns="91440" tIns="45720" rIns="91440" bIns="45720" rtlCol="0" anchor="b"/>
          <a:lstStyle>
            <a:lvl1pPr algn="r">
              <a:defRPr sz="1200"/>
            </a:lvl1pPr>
          </a:lstStyle>
          <a:p>
            <a:fld id="{6226CB39-98CD-4BF4-BC43-CCCEDC772AA7}" type="slidenum">
              <a:rPr lang="de-DE" smtClean="0"/>
              <a:t>‹Nr.›</a:t>
            </a:fld>
            <a:endParaRPr lang="de-DE"/>
          </a:p>
        </p:txBody>
      </p:sp>
    </p:spTree>
    <p:extLst>
      <p:ext uri="{BB962C8B-B14F-4D97-AF65-F5344CB8AC3E}">
        <p14:creationId xmlns:p14="http://schemas.microsoft.com/office/powerpoint/2010/main" val="2563859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defRPr/>
            </a:pPr>
            <a:r>
              <a:rPr lang="de-DE" sz="1200" dirty="0" smtClean="0">
                <a:latin typeface="Arial" panose="020B0604020202020204" pitchFamily="34" charset="0"/>
                <a:cs typeface="Arial" panose="020B0604020202020204" pitchFamily="34" charset="0"/>
              </a:rPr>
              <a:t>Mitte Oktober wurde die Petition „Kein Bildungsplan unter der Ideologie des Regenbogens“, die von 192.000 Unterstützern unterzeichnet worden war, vom Petitionsausschuss ohne solide Begründung abgelehnt. </a:t>
            </a:r>
          </a:p>
          <a:p>
            <a:pPr>
              <a:defRPr/>
            </a:pPr>
            <a:r>
              <a:rPr lang="de-DE" sz="1200" dirty="0" smtClean="0">
                <a:latin typeface="Arial" panose="020B0604020202020204" pitchFamily="34" charset="0"/>
                <a:cs typeface="Arial" panose="020B0604020202020204" pitchFamily="34" charset="0"/>
              </a:rPr>
              <a:t>Der Protest geht weiter. Im Oktober haben sich diesbezüglich an der „Demo für alle“ in Stuttgart ca. 3000 Bürger eigesetzt. Wichtige Artikel in der FAZ und im Focus deckten im letzten Monat Hintergründe über eine „</a:t>
            </a:r>
            <a:r>
              <a:rPr lang="de-DE" sz="1200" dirty="0" err="1" smtClean="0">
                <a:latin typeface="Arial" panose="020B0604020202020204" pitchFamily="34" charset="0"/>
                <a:cs typeface="Arial" panose="020B0604020202020204" pitchFamily="34" charset="0"/>
              </a:rPr>
              <a:t>Pornografisierung</a:t>
            </a:r>
            <a:r>
              <a:rPr lang="de-DE" sz="1200" dirty="0" smtClean="0">
                <a:latin typeface="Arial" panose="020B0604020202020204" pitchFamily="34" charset="0"/>
                <a:cs typeface="Arial" panose="020B0604020202020204" pitchFamily="34" charset="0"/>
              </a:rPr>
              <a:t>“ der Schule auf. Die Verbindung von moderner Sexualpädagogik zu pädophilem Gedankengut wurden so in Pressemitteilungen einer schockierten Öffentlichkeit aufgezeigt. Ein Prof. Uwe </a:t>
            </a:r>
            <a:r>
              <a:rPr lang="de-DE" sz="1200" dirty="0" err="1" smtClean="0">
                <a:latin typeface="Arial" panose="020B0604020202020204" pitchFamily="34" charset="0"/>
                <a:cs typeface="Arial" panose="020B0604020202020204" pitchFamily="34" charset="0"/>
              </a:rPr>
              <a:t>Sielert</a:t>
            </a:r>
            <a:r>
              <a:rPr lang="de-DE" sz="1200" dirty="0" smtClean="0">
                <a:latin typeface="Arial" panose="020B0604020202020204" pitchFamily="34" charset="0"/>
                <a:cs typeface="Arial" panose="020B0604020202020204" pitchFamily="34" charset="0"/>
              </a:rPr>
              <a:t> will drei Lebensumstände „</a:t>
            </a:r>
            <a:r>
              <a:rPr lang="de-DE" sz="1200" dirty="0" err="1" smtClean="0">
                <a:latin typeface="Arial" panose="020B0604020202020204" pitchFamily="34" charset="0"/>
                <a:cs typeface="Arial" panose="020B0604020202020204" pitchFamily="34" charset="0"/>
              </a:rPr>
              <a:t>entnaturalisieren</a:t>
            </a:r>
            <a:r>
              <a:rPr lang="de-DE" sz="1200" dirty="0" smtClean="0">
                <a:latin typeface="Arial" panose="020B0604020202020204" pitchFamily="34" charset="0"/>
                <a:cs typeface="Arial" panose="020B0604020202020204" pitchFamily="34" charset="0"/>
              </a:rPr>
              <a:t>“: die Kernfamilie, die Heterosexualität und Aufhebung der Altersgrenzen zwischen den Generationen. </a:t>
            </a:r>
          </a:p>
          <a:p>
            <a:endParaRPr lang="de-DE" dirty="0"/>
          </a:p>
        </p:txBody>
      </p:sp>
      <p:sp>
        <p:nvSpPr>
          <p:cNvPr id="4" name="Foliennummernplatzhalter 3"/>
          <p:cNvSpPr>
            <a:spLocks noGrp="1"/>
          </p:cNvSpPr>
          <p:nvPr>
            <p:ph type="sldNum" sz="quarter" idx="10"/>
          </p:nvPr>
        </p:nvSpPr>
        <p:spPr/>
        <p:txBody>
          <a:bodyPr/>
          <a:lstStyle/>
          <a:p>
            <a:fld id="{6226CB39-98CD-4BF4-BC43-CCCEDC772AA7}" type="slidenum">
              <a:rPr lang="de-DE" smtClean="0"/>
              <a:t>1</a:t>
            </a:fld>
            <a:endParaRPr lang="de-DE"/>
          </a:p>
        </p:txBody>
      </p:sp>
    </p:spTree>
    <p:extLst>
      <p:ext uri="{BB962C8B-B14F-4D97-AF65-F5344CB8AC3E}">
        <p14:creationId xmlns:p14="http://schemas.microsoft.com/office/powerpoint/2010/main" val="2052733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latin typeface="Arial" panose="020B0604020202020204" pitchFamily="34" charset="0"/>
                <a:cs typeface="Arial" panose="020B0604020202020204" pitchFamily="34" charset="0"/>
              </a:rPr>
              <a:t>Am Sonntag 26. Oktober tobte in Köln ein Straßenkampf zwischen 3-4000 Hooligans und 1000 Polizisten. Seit einiger Zeit ist ein Zusammengehen von Hooligans verschiedener Clubs und eine Kooperation mit den Rechtsradikalen zu beobachten. Um von der Bevölkerung akzeptiert zu werden machen sie jetzt Jagd auf die von allen gefürchteten </a:t>
            </a:r>
            <a:r>
              <a:rPr lang="de-DE" sz="1200" dirty="0" err="1" smtClean="0">
                <a:latin typeface="Arial" panose="020B0604020202020204" pitchFamily="34" charset="0"/>
                <a:cs typeface="Arial" panose="020B0604020202020204" pitchFamily="34" charset="0"/>
              </a:rPr>
              <a:t>Salafisten</a:t>
            </a:r>
            <a:r>
              <a:rPr lang="de-DE" sz="1200" dirty="0" smtClean="0">
                <a:latin typeface="Arial" panose="020B0604020202020204" pitchFamily="34" charset="0"/>
                <a:cs typeface="Arial" panose="020B0604020202020204" pitchFamily="34" charset="0"/>
              </a:rPr>
              <a:t>. Hier treffen zwei Todesschwadronen aufeinander. Sie rechtfertigen ihr tödliches Handeln einerseits durch den Nationalsozialismus, andererseits durch Allas Wille im Koran. Die Polizei verhinderte das Schlimmste.  Somit heißt es in dieser Situation geistlich: Beter, steht auf! Sprecht das Wort Gottes hinein in das Chaos. Traut euch, das auch vor Ort zu tun (siehe Hannover am 16.11.)!</a:t>
            </a:r>
          </a:p>
          <a:p>
            <a:endParaRPr lang="de-DE" dirty="0"/>
          </a:p>
        </p:txBody>
      </p:sp>
      <p:sp>
        <p:nvSpPr>
          <p:cNvPr id="4" name="Foliennummernplatzhalter 3"/>
          <p:cNvSpPr>
            <a:spLocks noGrp="1"/>
          </p:cNvSpPr>
          <p:nvPr>
            <p:ph type="sldNum" sz="quarter" idx="10"/>
          </p:nvPr>
        </p:nvSpPr>
        <p:spPr/>
        <p:txBody>
          <a:bodyPr/>
          <a:lstStyle/>
          <a:p>
            <a:fld id="{6226CB39-98CD-4BF4-BC43-CCCEDC772AA7}" type="slidenum">
              <a:rPr lang="de-DE" smtClean="0"/>
              <a:t>2</a:t>
            </a:fld>
            <a:endParaRPr lang="de-DE"/>
          </a:p>
        </p:txBody>
      </p:sp>
    </p:spTree>
    <p:extLst>
      <p:ext uri="{BB962C8B-B14F-4D97-AF65-F5344CB8AC3E}">
        <p14:creationId xmlns:p14="http://schemas.microsoft.com/office/powerpoint/2010/main" val="4030812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latin typeface="Arial" panose="020B0604020202020204" pitchFamily="34" charset="0"/>
                <a:cs typeface="Arial" panose="020B0604020202020204" pitchFamily="34" charset="0"/>
              </a:rPr>
              <a:t>Die zunehmende Gottlosigkeit in der Gesellschaft fordert immer lauter „selbstbestimmten Sterben“. Zwei Drittel der Bundesbürger befürworten aktive Sterbehilfe, doch sind viele Ärzte dagegen. Kardinal Lehmann erklärte hierzu: „Das Recht auf Selbstbestimmung könne sich nicht auf das eigene Leben beziehen". Nun plant der Bundestag eine Gesetzesänderung. Es stehen sich hier Im Sterbehilfe-Streit fünf Gruppen gegenüber und es geht dabei vom ausdrücklichen Verbot bis zur Erlaubnis für Ärzte. Drei Anträge wollen die organisierte Sterbehilfe verbieten, aber unterschiedlich hart bestrafen. Eine andere Gruppe will sie nur Ärzten unter bestimmten Bedingungen gestatten. Das Standesrecht der Ärzte verbietet aber in den meisten Bundesländern solch eine Beihilfe grundsätzlich. Ein weiterer Antrag will sogar Sterbehilfevereine zulassen - ihnen allerdings verbieten, damit Geschäfte zu machen.</a:t>
            </a:r>
          </a:p>
          <a:p>
            <a:endParaRPr lang="de-DE" dirty="0"/>
          </a:p>
        </p:txBody>
      </p:sp>
      <p:sp>
        <p:nvSpPr>
          <p:cNvPr id="4" name="Foliennummernplatzhalter 3"/>
          <p:cNvSpPr>
            <a:spLocks noGrp="1"/>
          </p:cNvSpPr>
          <p:nvPr>
            <p:ph type="sldNum" sz="quarter" idx="10"/>
          </p:nvPr>
        </p:nvSpPr>
        <p:spPr/>
        <p:txBody>
          <a:bodyPr/>
          <a:lstStyle/>
          <a:p>
            <a:fld id="{6226CB39-98CD-4BF4-BC43-CCCEDC772AA7}" type="slidenum">
              <a:rPr lang="de-DE" smtClean="0"/>
              <a:t>3</a:t>
            </a:fld>
            <a:endParaRPr lang="de-DE"/>
          </a:p>
        </p:txBody>
      </p:sp>
    </p:spTree>
    <p:extLst>
      <p:ext uri="{BB962C8B-B14F-4D97-AF65-F5344CB8AC3E}">
        <p14:creationId xmlns:p14="http://schemas.microsoft.com/office/powerpoint/2010/main" val="2653963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spcAft>
                <a:spcPts val="0"/>
              </a:spcAft>
              <a:defRPr/>
            </a:pPr>
            <a:r>
              <a:rPr lang="de-DE" sz="1200" kern="0" dirty="0" smtClean="0">
                <a:latin typeface="Arial" panose="020B0604020202020204" pitchFamily="34" charset="0"/>
                <a:ea typeface="Times New Roman" panose="02020603050405020304" pitchFamily="18" charset="0"/>
                <a:cs typeface="Arial" panose="020B0604020202020204" pitchFamily="34" charset="0"/>
              </a:rPr>
              <a:t>„Europa/Brüssel“ – das sind nach zwar Institutionen. In Wahrheit aber sind es Menschen, die Gebet brauchen. Wo sie geistlich stehen, überträgt sich (wie bei jedem) auf ihre Arbeit in ihren Institutionen. Es gibt drei große Institutionen, die sich alle drei in diesem Jahr neu aufgestellt haben: </a:t>
            </a:r>
            <a:endParaRPr lang="de-DE" sz="1200" kern="50" dirty="0" smtClean="0">
              <a:latin typeface="Arial" panose="020B0604020202020204" pitchFamily="34" charset="0"/>
              <a:ea typeface="Arial Unicode MS" panose="020B0604020202020204" pitchFamily="34" charset="-128"/>
              <a:cs typeface="Arial" panose="020B0604020202020204" pitchFamily="34" charset="0"/>
            </a:endParaRPr>
          </a:p>
          <a:p>
            <a:pPr>
              <a:spcAft>
                <a:spcPts val="0"/>
              </a:spcAft>
              <a:defRPr/>
            </a:pPr>
            <a:r>
              <a:rPr lang="de-DE" sz="1200" kern="0" dirty="0" smtClean="0">
                <a:latin typeface="Arial" panose="020B0604020202020204" pitchFamily="34" charset="0"/>
                <a:ea typeface="Times New Roman" panose="02020603050405020304" pitchFamily="18" charset="0"/>
                <a:cs typeface="Arial" panose="020B0604020202020204" pitchFamily="34" charset="0"/>
              </a:rPr>
              <a:t>Das </a:t>
            </a:r>
            <a:r>
              <a:rPr lang="de-DE" sz="1200" b="1" kern="0" dirty="0" smtClean="0">
                <a:latin typeface="Arial" panose="020B0604020202020204" pitchFamily="34" charset="0"/>
                <a:ea typeface="Times New Roman" panose="02020603050405020304" pitchFamily="18" charset="0"/>
                <a:cs typeface="Arial" panose="020B0604020202020204" pitchFamily="34" charset="0"/>
              </a:rPr>
              <a:t>Europa-Parlament (EP)</a:t>
            </a:r>
            <a:r>
              <a:rPr lang="de-DE" sz="1200" kern="0" dirty="0" smtClean="0">
                <a:latin typeface="Arial" panose="020B0604020202020204" pitchFamily="34" charset="0"/>
                <a:ea typeface="Times New Roman" panose="02020603050405020304" pitchFamily="18" charset="0"/>
                <a:cs typeface="Arial" panose="020B0604020202020204" pitchFamily="34" charset="0"/>
              </a:rPr>
              <a:t> mit Martin Schulz als Präsident. Der </a:t>
            </a:r>
            <a:r>
              <a:rPr lang="de-DE" sz="1200" b="1" kern="0" dirty="0" smtClean="0">
                <a:latin typeface="Arial" panose="020B0604020202020204" pitchFamily="34" charset="0"/>
                <a:ea typeface="Times New Roman" panose="02020603050405020304" pitchFamily="18" charset="0"/>
                <a:cs typeface="Arial" panose="020B0604020202020204" pitchFamily="34" charset="0"/>
              </a:rPr>
              <a:t>Europäische Rat (ER)</a:t>
            </a:r>
            <a:r>
              <a:rPr lang="de-DE" sz="1200" kern="0" dirty="0" smtClean="0">
                <a:latin typeface="Arial" panose="020B0604020202020204" pitchFamily="34" charset="0"/>
                <a:ea typeface="Times New Roman" panose="02020603050405020304" pitchFamily="18" charset="0"/>
                <a:cs typeface="Arial" panose="020B0604020202020204" pitchFamily="34" charset="0"/>
              </a:rPr>
              <a:t> </a:t>
            </a:r>
          </a:p>
          <a:p>
            <a:pPr>
              <a:spcAft>
                <a:spcPts val="0"/>
              </a:spcAft>
              <a:defRPr/>
            </a:pPr>
            <a:r>
              <a:rPr lang="de-DE" sz="1200" kern="0" dirty="0" smtClean="0">
                <a:latin typeface="Arial" panose="020B0604020202020204" pitchFamily="34" charset="0"/>
                <a:ea typeface="Times New Roman" panose="02020603050405020304" pitchFamily="18" charset="0"/>
                <a:cs typeface="Arial" panose="020B0604020202020204" pitchFamily="34" charset="0"/>
              </a:rPr>
              <a:t>(Er hält Treffen der nationalen Regierungen ab, aus denen Beschlüsse, die Gesetzeskraft erhalten sollen, hervorgehen.) Ihr neuer Präsident ist der bisherige Ministerpräsidenten Polens Donald </a:t>
            </a:r>
            <a:r>
              <a:rPr lang="de-DE" sz="1200" kern="0" dirty="0" err="1" smtClean="0">
                <a:latin typeface="Arial" panose="020B0604020202020204" pitchFamily="34" charset="0"/>
                <a:ea typeface="Times New Roman" panose="02020603050405020304" pitchFamily="18" charset="0"/>
                <a:cs typeface="Arial" panose="020B0604020202020204" pitchFamily="34" charset="0"/>
              </a:rPr>
              <a:t>Tusk</a:t>
            </a:r>
            <a:r>
              <a:rPr lang="de-DE" sz="1200" kern="0" dirty="0" smtClean="0">
                <a:latin typeface="Arial" panose="020B0604020202020204" pitchFamily="34" charset="0"/>
                <a:ea typeface="Times New Roman" panose="02020603050405020304" pitchFamily="18" charset="0"/>
                <a:cs typeface="Arial" panose="020B0604020202020204" pitchFamily="34" charset="0"/>
              </a:rPr>
              <a:t>. Er ist Christ und ein  Kreis prophetischer Pastoren in Polen betet bereits für ihn.</a:t>
            </a:r>
            <a:endParaRPr lang="de-DE" sz="1200" kern="50" dirty="0" smtClean="0">
              <a:latin typeface="Arial" panose="020B0604020202020204" pitchFamily="34" charset="0"/>
              <a:ea typeface="Arial Unicode MS" panose="020B0604020202020204" pitchFamily="34" charset="-128"/>
              <a:cs typeface="Arial" panose="020B0604020202020204" pitchFamily="34" charset="0"/>
            </a:endParaRPr>
          </a:p>
          <a:p>
            <a:pPr>
              <a:spcAft>
                <a:spcPts val="0"/>
              </a:spcAft>
              <a:defRPr/>
            </a:pPr>
            <a:r>
              <a:rPr lang="de-DE" sz="1200" kern="0" dirty="0" smtClean="0">
                <a:latin typeface="Arial" panose="020B0604020202020204" pitchFamily="34" charset="0"/>
                <a:ea typeface="Times New Roman" panose="02020603050405020304" pitchFamily="18" charset="0"/>
                <a:cs typeface="Arial" panose="020B0604020202020204" pitchFamily="34" charset="0"/>
              </a:rPr>
              <a:t>Ganz neu ist die </a:t>
            </a:r>
            <a:r>
              <a:rPr lang="de-DE" sz="1200" b="1" kern="0" dirty="0" smtClean="0">
                <a:latin typeface="Arial" panose="020B0604020202020204" pitchFamily="34" charset="0"/>
                <a:ea typeface="Times New Roman" panose="02020603050405020304" pitchFamily="18" charset="0"/>
                <a:cs typeface="Arial" panose="020B0604020202020204" pitchFamily="34" charset="0"/>
              </a:rPr>
              <a:t>Kommission (KOM) </a:t>
            </a:r>
            <a:r>
              <a:rPr lang="de-DE" sz="1200" kern="0" dirty="0" smtClean="0">
                <a:latin typeface="Arial" panose="020B0604020202020204" pitchFamily="34" charset="0"/>
                <a:ea typeface="Times New Roman" panose="02020603050405020304" pitchFamily="18" charset="0"/>
                <a:cs typeface="Arial" panose="020B0604020202020204" pitchFamily="34" charset="0"/>
              </a:rPr>
              <a:t>mit 28 Kommissaren aus den verschiedenen Ländern. Der Präsident ist Jean-Claude Juncker und 7 Vizepräsidenten. Juncker will u.a. Bürgernähe und Wachstumsimpulse durch Finanzspritzen, um die Jugendarbeitslosigkeit zu überwinden.</a:t>
            </a:r>
            <a:endParaRPr lang="de-DE" sz="1200" kern="50" dirty="0" smtClean="0">
              <a:latin typeface="Arial" panose="020B0604020202020204" pitchFamily="34" charset="0"/>
              <a:ea typeface="Arial Unicode MS" panose="020B0604020202020204" pitchFamily="34" charset="-128"/>
              <a:cs typeface="Arial" panose="020B0604020202020204" pitchFamily="34" charset="0"/>
            </a:endParaRPr>
          </a:p>
          <a:p>
            <a:endParaRPr lang="de-DE" dirty="0"/>
          </a:p>
        </p:txBody>
      </p:sp>
      <p:sp>
        <p:nvSpPr>
          <p:cNvPr id="4" name="Foliennummernplatzhalter 3"/>
          <p:cNvSpPr>
            <a:spLocks noGrp="1"/>
          </p:cNvSpPr>
          <p:nvPr>
            <p:ph type="sldNum" sz="quarter" idx="10"/>
          </p:nvPr>
        </p:nvSpPr>
        <p:spPr/>
        <p:txBody>
          <a:bodyPr/>
          <a:lstStyle/>
          <a:p>
            <a:fld id="{6226CB39-98CD-4BF4-BC43-CCCEDC772AA7}" type="slidenum">
              <a:rPr lang="de-DE" smtClean="0"/>
              <a:t>4</a:t>
            </a:fld>
            <a:endParaRPr lang="de-DE"/>
          </a:p>
        </p:txBody>
      </p:sp>
    </p:spTree>
    <p:extLst>
      <p:ext uri="{BB962C8B-B14F-4D97-AF65-F5344CB8AC3E}">
        <p14:creationId xmlns:p14="http://schemas.microsoft.com/office/powerpoint/2010/main" val="1987033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latin typeface="Arial" panose="020B0604020202020204" pitchFamily="34" charset="0"/>
                <a:cs typeface="Arial" panose="020B0604020202020204" pitchFamily="34" charset="0"/>
              </a:rPr>
              <a:t>Seit dem letzten Monat nehmen Anschläge in Israel in Jerusalem wieder zu. Alle Attentäter gehörten militanten palästinensischen Organisationen an. Hinzu kommt </a:t>
            </a:r>
            <a:r>
              <a:rPr lang="de-DE" sz="1200" dirty="0" err="1" smtClean="0">
                <a:latin typeface="Arial" panose="020B0604020202020204" pitchFamily="34" charset="0"/>
                <a:cs typeface="Arial" panose="020B0604020202020204" pitchFamily="34" charset="0"/>
              </a:rPr>
              <a:t>salafistische</a:t>
            </a:r>
            <a:r>
              <a:rPr lang="de-DE" sz="1200" dirty="0" smtClean="0">
                <a:latin typeface="Arial" panose="020B0604020202020204" pitchFamily="34" charset="0"/>
                <a:cs typeface="Arial" panose="020B0604020202020204" pitchFamily="34" charset="0"/>
              </a:rPr>
              <a:t> Terrorgruppe, die ihre eigenen Raketen abschießen. Nun rückt der Tempelberg in Jerusalem in den Fokus der Auseinandersetzung. Kürzlich wurde auf den Rabbiner Jehuda Glick, einem der Vorkämpfer für die Bewegung „Jüdische Freiheit auf dem Tempelberg“ ein Attentat verübt. Diese sieht den Tempelberg als das Zentrum israelisch-jüdischer Identität an und sie wollen dort neuen Tempel bauen. aufzubauen. Muslime sehen ihr drittwichtigstes Heiligtum, die Al-</a:t>
            </a:r>
            <a:r>
              <a:rPr lang="de-DE" sz="1200" dirty="0" err="1" smtClean="0">
                <a:latin typeface="Arial" panose="020B0604020202020204" pitchFamily="34" charset="0"/>
                <a:cs typeface="Arial" panose="020B0604020202020204" pitchFamily="34" charset="0"/>
              </a:rPr>
              <a:t>Aqsa</a:t>
            </a:r>
            <a:r>
              <a:rPr lang="de-DE" sz="1200" dirty="0" smtClean="0">
                <a:latin typeface="Arial" panose="020B0604020202020204" pitchFamily="34" charset="0"/>
                <a:cs typeface="Arial" panose="020B0604020202020204" pitchFamily="34" charset="0"/>
              </a:rPr>
              <a:t>-Moschee bedroht. Einen freien Zugang für Juden zum Tempelberg gibt es nicht. </a:t>
            </a:r>
            <a:r>
              <a:rPr lang="de-DE" sz="1200" smtClean="0">
                <a:latin typeface="Arial" panose="020B0604020202020204" pitchFamily="34" charset="0"/>
                <a:cs typeface="Arial" panose="020B0604020202020204" pitchFamily="34" charset="0"/>
              </a:rPr>
              <a:t>Die Palästinenser planen eine Resolution beim UN-Sicherheitsrat einzubringen, die den Abzug Israels aus dem besetzten Gebieten bis November 2016 einfordern soll. </a:t>
            </a:r>
          </a:p>
          <a:p>
            <a:endParaRPr lang="de-DE" dirty="0"/>
          </a:p>
        </p:txBody>
      </p:sp>
      <p:sp>
        <p:nvSpPr>
          <p:cNvPr id="4" name="Foliennummernplatzhalter 3"/>
          <p:cNvSpPr>
            <a:spLocks noGrp="1"/>
          </p:cNvSpPr>
          <p:nvPr>
            <p:ph type="sldNum" sz="quarter" idx="10"/>
          </p:nvPr>
        </p:nvSpPr>
        <p:spPr/>
        <p:txBody>
          <a:bodyPr/>
          <a:lstStyle/>
          <a:p>
            <a:fld id="{6226CB39-98CD-4BF4-BC43-CCCEDC772AA7}" type="slidenum">
              <a:rPr lang="de-DE" smtClean="0"/>
              <a:t>5</a:t>
            </a:fld>
            <a:endParaRPr lang="de-DE"/>
          </a:p>
        </p:txBody>
      </p:sp>
    </p:spTree>
    <p:extLst>
      <p:ext uri="{BB962C8B-B14F-4D97-AF65-F5344CB8AC3E}">
        <p14:creationId xmlns:p14="http://schemas.microsoft.com/office/powerpoint/2010/main" val="3431533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4" name="Titel 13"/>
          <p:cNvSpPr>
            <a:spLocks noGrp="1"/>
          </p:cNvSpPr>
          <p:nvPr>
            <p:ph type="ctrTitle"/>
          </p:nvPr>
        </p:nvSpPr>
        <p:spPr>
          <a:xfrm>
            <a:off x="1428728" y="1581644"/>
            <a:ext cx="7406640" cy="1472184"/>
          </a:xfrm>
        </p:spPr>
        <p:txBody>
          <a:bodyPr anchor="b"/>
          <a:lstStyle>
            <a:lvl1pPr algn="l">
              <a:defRPr/>
            </a:lvl1pPr>
            <a:extLst/>
          </a:lstStyle>
          <a:p>
            <a:r>
              <a:rPr kumimoji="0" lang="de-DE" smtClean="0"/>
              <a:t>Titelmasterformat durch Klicken bearbeiten</a:t>
            </a:r>
            <a:endParaRPr kumimoji="0" lang="en-US"/>
          </a:p>
        </p:txBody>
      </p:sp>
      <p:sp>
        <p:nvSpPr>
          <p:cNvPr id="22" name="Untertitel 21"/>
          <p:cNvSpPr>
            <a:spLocks noGrp="1"/>
          </p:cNvSpPr>
          <p:nvPr>
            <p:ph type="subTitle" idx="1"/>
          </p:nvPr>
        </p:nvSpPr>
        <p:spPr>
          <a:xfrm>
            <a:off x="1428728" y="3071810"/>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e-DE" smtClean="0"/>
              <a:t>Formatvorlage des Untertitelmasters durch Klicken bearbeiten</a:t>
            </a:r>
            <a:endParaRPr kumimoji="0" lang="en-US"/>
          </a:p>
        </p:txBody>
      </p:sp>
      <p:sp>
        <p:nvSpPr>
          <p:cNvPr id="7" name="Datumsplatzhalter 6"/>
          <p:cNvSpPr>
            <a:spLocks noGrp="1"/>
          </p:cNvSpPr>
          <p:nvPr>
            <p:ph type="dt" sz="half" idx="10"/>
          </p:nvPr>
        </p:nvSpPr>
        <p:spPr/>
        <p:txBody>
          <a:bodyPr/>
          <a:lstStyle>
            <a:extLst/>
          </a:lstStyle>
          <a:p>
            <a:fld id="{F0E618CC-BF76-4EC2-A1A4-0A9840E2DCE1}" type="datetimeFigureOut">
              <a:rPr lang="de-DE" smtClean="0"/>
              <a:t>05.12.2014</a:t>
            </a:fld>
            <a:endParaRPr lang="de-DE"/>
          </a:p>
        </p:txBody>
      </p:sp>
      <p:sp>
        <p:nvSpPr>
          <p:cNvPr id="20" name="Fußzeilenplatzhalter 19"/>
          <p:cNvSpPr>
            <a:spLocks noGrp="1"/>
          </p:cNvSpPr>
          <p:nvPr>
            <p:ph type="ftr" sz="quarter" idx="11"/>
          </p:nvPr>
        </p:nvSpPr>
        <p:spPr/>
        <p:txBody>
          <a:bodyPr/>
          <a:lstStyle>
            <a:extLst/>
          </a:lstStyle>
          <a:p>
            <a:endParaRPr lang="de-DE"/>
          </a:p>
        </p:txBody>
      </p:sp>
      <p:sp>
        <p:nvSpPr>
          <p:cNvPr id="10" name="Foliennummernplatzhalter 9"/>
          <p:cNvSpPr>
            <a:spLocks noGrp="1"/>
          </p:cNvSpPr>
          <p:nvPr>
            <p:ph type="sldNum" sz="quarter" idx="12"/>
          </p:nvPr>
        </p:nvSpPr>
        <p:spPr/>
        <p:txBody>
          <a:bodyPr/>
          <a:lstStyle>
            <a:extLst/>
          </a:lstStyle>
          <a:p>
            <a:fld id="{C74BA22F-3B15-45F3-81CE-7C2BE25790A7}" type="slidenum">
              <a:rPr lang="de-DE" smtClean="0"/>
              <a:t>‹Nr.›</a:t>
            </a:fld>
            <a:endParaRPr lang="de-DE"/>
          </a:p>
        </p:txBody>
      </p:sp>
    </p:spTree>
  </p:cSld>
  <p:clrMapOvr>
    <a:masterClrMapping/>
  </p:clrMapOvr>
  <p:transition spd="slow">
    <p:pu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F0E618CC-BF76-4EC2-A1A4-0A9840E2DCE1}" type="datetimeFigureOut">
              <a:rPr lang="de-DE" smtClean="0"/>
              <a:t>05.12.2014</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C74BA22F-3B15-45F3-81CE-7C2BE25790A7}" type="slidenum">
              <a:rPr lang="de-DE" smtClean="0"/>
              <a:t>‹Nr.›</a:t>
            </a:fld>
            <a:endParaRPr lang="de-DE"/>
          </a:p>
        </p:txBody>
      </p:sp>
    </p:spTree>
  </p:cSld>
  <p:clrMapOvr>
    <a:masterClrMapping/>
  </p:clrMapOvr>
  <p:transition spd="slow">
    <p:pu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1435608" y="1357298"/>
            <a:ext cx="7498080" cy="1143000"/>
          </a:xfrm>
        </p:spPr>
        <p:txBody>
          <a:bodyPr/>
          <a:lstStyle>
            <a:extLst/>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1435608" y="2714620"/>
            <a:ext cx="3657600" cy="347282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5276088" y="2714620"/>
            <a:ext cx="3657600" cy="347282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fld id="{F0E618CC-BF76-4EC2-A1A4-0A9840E2DCE1}" type="datetimeFigureOut">
              <a:rPr lang="de-DE" smtClean="0"/>
              <a:t>05.12.2014</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C74BA22F-3B15-45F3-81CE-7C2BE25790A7}" type="slidenum">
              <a:rPr lang="de-DE" smtClean="0"/>
              <a:t>‹Nr.›</a:t>
            </a:fld>
            <a:endParaRPr lang="de-DE"/>
          </a:p>
        </p:txBody>
      </p:sp>
    </p:spTree>
  </p:cSld>
  <p:clrMapOvr>
    <a:masterClrMapping/>
  </p:clrMapOvr>
  <p:transition spd="slow">
    <p:pu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1357290" y="2285992"/>
            <a:ext cx="7498080" cy="1143000"/>
          </a:xfrm>
        </p:spPr>
        <p:txBody>
          <a:bodyPr anchor="ctr"/>
          <a:lstStyle>
            <a:extLst/>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extLst/>
          </a:lstStyle>
          <a:p>
            <a:fld id="{F0E618CC-BF76-4EC2-A1A4-0A9840E2DCE1}" type="datetimeFigureOut">
              <a:rPr lang="de-DE" smtClean="0"/>
              <a:t>05.12.2014</a:t>
            </a:fld>
            <a:endParaRPr lang="de-DE"/>
          </a:p>
        </p:txBody>
      </p:sp>
      <p:sp>
        <p:nvSpPr>
          <p:cNvPr id="4" name="Fußzeilenplatzhalter 3"/>
          <p:cNvSpPr>
            <a:spLocks noGrp="1"/>
          </p:cNvSpPr>
          <p:nvPr>
            <p:ph type="ftr" sz="quarter" idx="11"/>
          </p:nvPr>
        </p:nvSpPr>
        <p:spPr/>
        <p:txBody>
          <a:bodyPr/>
          <a:lstStyle>
            <a:extLst/>
          </a:lstStyle>
          <a:p>
            <a:endParaRPr lang="de-DE"/>
          </a:p>
        </p:txBody>
      </p:sp>
      <p:sp>
        <p:nvSpPr>
          <p:cNvPr id="5" name="Foliennummernplatzhalter 4"/>
          <p:cNvSpPr>
            <a:spLocks noGrp="1"/>
          </p:cNvSpPr>
          <p:nvPr>
            <p:ph type="sldNum" sz="quarter" idx="12"/>
          </p:nvPr>
        </p:nvSpPr>
        <p:spPr/>
        <p:txBody>
          <a:bodyPr/>
          <a:lstStyle>
            <a:extLst/>
          </a:lstStyle>
          <a:p>
            <a:fld id="{C74BA22F-3B15-45F3-81CE-7C2BE25790A7}" type="slidenum">
              <a:rPr lang="de-DE" smtClean="0"/>
              <a:t>‹Nr.›</a:t>
            </a:fld>
            <a:endParaRPr lang="de-DE"/>
          </a:p>
        </p:txBody>
      </p:sp>
    </p:spTree>
  </p:cSld>
  <p:clrMapOvr>
    <a:masterClrMapping/>
  </p:clrMapOvr>
  <p:transition spd="slow">
    <p:pu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9" name="Picture 5"/>
          <p:cNvPicPr>
            <a:picLocks noChangeAspect="1" noChangeArrowheads="1"/>
          </p:cNvPicPr>
          <p:nvPr userDrawn="1"/>
        </p:nvPicPr>
        <p:blipFill>
          <a:blip r:embed="rId6">
            <a:lum bright="70000" contrast="-70000"/>
            <a:extLst>
              <a:ext uri="{28A0092B-C50C-407E-A947-70E740481C1C}">
                <a14:useLocalDpi xmlns:a14="http://schemas.microsoft.com/office/drawing/2010/main" val="0"/>
              </a:ext>
            </a:extLst>
          </a:blip>
          <a:stretch>
            <a:fillRect/>
          </a:stretch>
        </p:blipFill>
        <p:spPr bwMode="auto">
          <a:xfrm>
            <a:off x="5211300" y="1357298"/>
            <a:ext cx="3753188" cy="4882326"/>
          </a:xfrm>
          <a:prstGeom prst="rect">
            <a:avLst/>
          </a:prstGeom>
          <a:blipFill>
            <a:blip r:embed="rId7">
              <a:alphaModFix amt="20000"/>
              <a:lum bright="70000" contrast="-70000"/>
            </a:blip>
            <a:stretch>
              <a:fillRect/>
            </a:stretch>
          </a:blipFill>
          <a:ln w="9525" algn="in">
            <a:noFill/>
            <a:miter lim="800000"/>
            <a:headEnd/>
            <a:tailEnd/>
          </a:ln>
          <a:effectLst>
            <a:glow>
              <a:schemeClr val="accent1">
                <a:alpha val="99000"/>
              </a:schemeClr>
            </a:glow>
          </a:effectLst>
        </p:spPr>
      </p:pic>
      <p:sp>
        <p:nvSpPr>
          <p:cNvPr id="17" name="Rechteck 16"/>
          <p:cNvSpPr/>
          <p:nvPr userDrawn="1"/>
        </p:nvSpPr>
        <p:spPr>
          <a:xfrm>
            <a:off x="8572528" y="4214818"/>
            <a:ext cx="571472" cy="1000132"/>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platzhalter 4"/>
          <p:cNvSpPr>
            <a:spLocks noGrp="1"/>
          </p:cNvSpPr>
          <p:nvPr>
            <p:ph type="title"/>
          </p:nvPr>
        </p:nvSpPr>
        <p:spPr>
          <a:xfrm>
            <a:off x="928662" y="1285860"/>
            <a:ext cx="7929618" cy="1143000"/>
          </a:xfrm>
          <a:prstGeom prst="rect">
            <a:avLst/>
          </a:prstGeom>
        </p:spPr>
        <p:txBody>
          <a:bodyPr anchor="ctr">
            <a:normAutofit/>
          </a:bodyPr>
          <a:lstStyle>
            <a:extLst/>
          </a:lstStyle>
          <a:p>
            <a:r>
              <a:rPr kumimoji="0" lang="de-DE" dirty="0" smtClean="0"/>
              <a:t>Titelmasterformat durch Klicken bearbeiten</a:t>
            </a:r>
            <a:endParaRPr kumimoji="0" lang="en-US"/>
          </a:p>
        </p:txBody>
      </p:sp>
      <p:sp>
        <p:nvSpPr>
          <p:cNvPr id="9" name="Textplatzhalter 8"/>
          <p:cNvSpPr>
            <a:spLocks noGrp="1"/>
          </p:cNvSpPr>
          <p:nvPr>
            <p:ph type="body" idx="1"/>
          </p:nvPr>
        </p:nvSpPr>
        <p:spPr>
          <a:xfrm>
            <a:off x="928662" y="2571744"/>
            <a:ext cx="8005026" cy="3676656"/>
          </a:xfrm>
          <a:prstGeom prst="rect">
            <a:avLst/>
          </a:prstGeom>
        </p:spPr>
        <p:txBody>
          <a:bodyPr>
            <a:normAutofit/>
          </a:bodyPr>
          <a:lstStyle>
            <a:extLst/>
          </a:lstStyle>
          <a:p>
            <a:pPr lvl="0" eaLnBrk="1" latinLnBrk="0" hangingPunct="1"/>
            <a:r>
              <a:rPr kumimoji="0" lang="de-DE" dirty="0" smtClean="0"/>
              <a:t>Textmasterformate durch Klicken bearbeiten</a:t>
            </a:r>
          </a:p>
          <a:p>
            <a:pPr lvl="1" eaLnBrk="1" latinLnBrk="0" hangingPunct="1"/>
            <a:r>
              <a:rPr kumimoji="0" lang="de-DE" dirty="0" smtClean="0"/>
              <a:t>Zweite Ebene</a:t>
            </a:r>
          </a:p>
          <a:p>
            <a:pPr lvl="2" eaLnBrk="1" latinLnBrk="0" hangingPunct="1"/>
            <a:r>
              <a:rPr kumimoji="0" lang="de-DE" dirty="0" smtClean="0"/>
              <a:t>Dritte Ebene</a:t>
            </a:r>
          </a:p>
          <a:p>
            <a:pPr lvl="3" eaLnBrk="1" latinLnBrk="0" hangingPunct="1"/>
            <a:r>
              <a:rPr kumimoji="0" lang="de-DE" dirty="0" smtClean="0"/>
              <a:t>Vierte Ebene</a:t>
            </a:r>
          </a:p>
          <a:p>
            <a:pPr lvl="4" eaLnBrk="1" latinLnBrk="0" hangingPunct="1"/>
            <a:r>
              <a:rPr kumimoji="0" lang="de-DE" dirty="0" smtClean="0"/>
              <a:t>Fünfte Ebene</a:t>
            </a:r>
            <a:endParaRPr kumimoji="0" lang="en-US" dirty="0"/>
          </a:p>
        </p:txBody>
      </p:sp>
      <p:sp>
        <p:nvSpPr>
          <p:cNvPr id="24" name="Datumsplatzhalt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0E618CC-BF76-4EC2-A1A4-0A9840E2DCE1}" type="datetimeFigureOut">
              <a:rPr lang="de-DE" smtClean="0"/>
              <a:t>05.12.2014</a:t>
            </a:fld>
            <a:endParaRPr lang="de-DE" dirty="0"/>
          </a:p>
        </p:txBody>
      </p:sp>
      <p:sp>
        <p:nvSpPr>
          <p:cNvPr id="10" name="Fußzeilenplatzhalt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de-DE" dirty="0"/>
          </a:p>
        </p:txBody>
      </p:sp>
      <p:sp>
        <p:nvSpPr>
          <p:cNvPr id="22" name="Foliennummernplatzhalt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74BA22F-3B15-45F3-81CE-7C2BE25790A7}" type="slidenum">
              <a:rPr lang="de-DE" smtClean="0"/>
              <a:t>‹Nr.›</a:t>
            </a:fld>
            <a:endParaRPr lang="de-DE"/>
          </a:p>
        </p:txBody>
      </p:sp>
      <p:grpSp>
        <p:nvGrpSpPr>
          <p:cNvPr id="16" name="Gruppieren 15"/>
          <p:cNvGrpSpPr/>
          <p:nvPr userDrawn="1"/>
        </p:nvGrpSpPr>
        <p:grpSpPr>
          <a:xfrm>
            <a:off x="142876" y="142852"/>
            <a:ext cx="8715404" cy="1071570"/>
            <a:chOff x="500034" y="285728"/>
            <a:chExt cx="6480175" cy="900113"/>
          </a:xfrm>
        </p:grpSpPr>
        <p:pic>
          <p:nvPicPr>
            <p:cNvPr id="1026" name="Picture 2"/>
            <p:cNvPicPr>
              <a:picLocks noChangeAspect="1" noChangeArrowheads="1"/>
            </p:cNvPicPr>
            <p:nvPr userDrawn="1"/>
          </p:nvPicPr>
          <p:blipFill>
            <a:blip r:embed="rId8">
              <a:clrChange>
                <a:clrFrom>
                  <a:srgbClr val="FFFFFF"/>
                </a:clrFrom>
                <a:clrTo>
                  <a:srgbClr val="FFFFFF">
                    <a:alpha val="0"/>
                  </a:srgbClr>
                </a:clrTo>
              </a:clrChange>
            </a:blip>
            <a:srcRect/>
            <a:stretch>
              <a:fillRect/>
            </a:stretch>
          </p:blipFill>
          <p:spPr bwMode="auto">
            <a:xfrm>
              <a:off x="500034" y="285728"/>
              <a:ext cx="2981325" cy="827088"/>
            </a:xfrm>
            <a:prstGeom prst="rect">
              <a:avLst/>
            </a:prstGeom>
            <a:noFill/>
            <a:ln w="9525" algn="in">
              <a:noFill/>
              <a:miter lim="800000"/>
              <a:headEnd/>
              <a:tailEnd/>
            </a:ln>
            <a:effectLst/>
          </p:spPr>
        </p:pic>
        <p:sp>
          <p:nvSpPr>
            <p:cNvPr id="1028" name="Line 4"/>
            <p:cNvSpPr>
              <a:spLocks noChangeShapeType="1"/>
            </p:cNvSpPr>
            <p:nvPr userDrawn="1"/>
          </p:nvSpPr>
          <p:spPr bwMode="auto">
            <a:xfrm>
              <a:off x="500034" y="1185841"/>
              <a:ext cx="6480175" cy="0"/>
            </a:xfrm>
            <a:prstGeom prst="line">
              <a:avLst/>
            </a:prstGeom>
            <a:noFill/>
            <a:ln w="15875">
              <a:solidFill>
                <a:srgbClr val="1A3485"/>
              </a:solidFill>
              <a:round/>
              <a:headEnd/>
              <a:tailEnd/>
            </a:ln>
            <a:effectLst/>
          </p:spPr>
          <p:txBody>
            <a:bodyPr vert="horz" wrap="square" lIns="36576" tIns="36576" rIns="36576" bIns="36576" numCol="1" anchor="t" anchorCtr="0" compatLnSpc="1">
              <a:prstTxWarp prst="textNoShape">
                <a:avLst/>
              </a:prstTxWarp>
            </a:bodyPr>
            <a:lstStyle/>
            <a:p>
              <a:endParaRPr lang="de-DE"/>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2" r:id="rId3"/>
    <p:sldLayoutId id="2147483714" r:id="rId4"/>
  </p:sldLayoutIdLst>
  <p:transition spd="slow">
    <p:push/>
  </p:transition>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637920"/>
            <a:ext cx="8531842" cy="1359032"/>
          </a:xfrm>
        </p:spPr>
        <p:txBody>
          <a:bodyPr anchor="t">
            <a:normAutofit fontScale="90000"/>
          </a:bodyPr>
          <a:lstStyle/>
          <a:p>
            <a:r>
              <a:rPr lang="de-DE" dirty="0" smtClean="0"/>
              <a:t>Petition </a:t>
            </a:r>
            <a:r>
              <a:rPr lang="de-DE" dirty="0"/>
              <a:t>gegen den Bildungsplan abgelehnt</a:t>
            </a:r>
            <a:br>
              <a:rPr lang="de-DE" dirty="0"/>
            </a:br>
            <a:r>
              <a:rPr lang="de-DE" dirty="0"/>
              <a:t/>
            </a:r>
            <a:br>
              <a:rPr lang="de-DE" dirty="0"/>
            </a:br>
            <a:endParaRPr lang="de-DE" dirty="0"/>
          </a:p>
        </p:txBody>
      </p:sp>
      <p:sp>
        <p:nvSpPr>
          <p:cNvPr id="3" name="Untertitel 2"/>
          <p:cNvSpPr txBox="1">
            <a:spLocks/>
          </p:cNvSpPr>
          <p:nvPr/>
        </p:nvSpPr>
        <p:spPr>
          <a:xfrm>
            <a:off x="323528" y="2996952"/>
            <a:ext cx="8352928" cy="3168352"/>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None/>
            </a:pPr>
            <a:r>
              <a:rPr lang="de-DE" b="1" dirty="0" smtClean="0"/>
              <a:t>Gebet</a:t>
            </a:r>
            <a:r>
              <a:rPr lang="de-DE" b="1" dirty="0"/>
              <a:t>: </a:t>
            </a:r>
            <a:endParaRPr lang="de-DE" dirty="0"/>
          </a:p>
          <a:p>
            <a:pPr lvl="0"/>
            <a:r>
              <a:rPr lang="de-DE" b="1" dirty="0" smtClean="0"/>
              <a:t>Dank </a:t>
            </a:r>
            <a:r>
              <a:rPr lang="de-DE" b="1" dirty="0"/>
              <a:t>für den wachsenden Widerstand aus der Bevölkerung (1.Petr 5,9)</a:t>
            </a:r>
            <a:endParaRPr lang="de-DE" dirty="0"/>
          </a:p>
          <a:p>
            <a:pPr lvl="0"/>
            <a:r>
              <a:rPr lang="de-DE" b="1" dirty="0"/>
              <a:t>Für weitere, aufdeckende Artikel – dass sie eine nachhaltige Wirkung für die Bevölkerung entfalten (Hiob 12,22)</a:t>
            </a:r>
            <a:endParaRPr lang="de-DE" dirty="0"/>
          </a:p>
          <a:p>
            <a:pPr lvl="0"/>
            <a:r>
              <a:rPr lang="de-DE" b="1" dirty="0"/>
              <a:t>Für Durchhaltevermögen und Schutz für alle Personen, die sich bisher öffentlich gegen die Gender-Ideologie positioniert haben (2.Sam 22,3)</a:t>
            </a:r>
            <a:endParaRPr lang="de-DE" dirty="0"/>
          </a:p>
          <a:p>
            <a:pPr lvl="0"/>
            <a:endParaRPr lang="de-DE" dirty="0"/>
          </a:p>
          <a:p>
            <a:pPr lvl="0"/>
            <a:endParaRPr lang="de-DE" dirty="0"/>
          </a:p>
        </p:txBody>
      </p:sp>
      <p:sp>
        <p:nvSpPr>
          <p:cNvPr id="4" name="Titel 1"/>
          <p:cNvSpPr txBox="1">
            <a:spLocks/>
          </p:cNvSpPr>
          <p:nvPr/>
        </p:nvSpPr>
        <p:spPr>
          <a:xfrm>
            <a:off x="4211960" y="29934"/>
            <a:ext cx="4536504" cy="1166818"/>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r"/>
            <a:r>
              <a:rPr lang="de-DE" dirty="0" smtClean="0"/>
              <a:t>Dezember 2014</a:t>
            </a:r>
            <a:endParaRPr lang="de-DE" dirty="0"/>
          </a:p>
        </p:txBody>
      </p:sp>
    </p:spTree>
    <p:extLst>
      <p:ext uri="{BB962C8B-B14F-4D97-AF65-F5344CB8AC3E}">
        <p14:creationId xmlns:p14="http://schemas.microsoft.com/office/powerpoint/2010/main" val="182836605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637920"/>
            <a:ext cx="8531842" cy="1359032"/>
          </a:xfrm>
        </p:spPr>
        <p:txBody>
          <a:bodyPr anchor="t">
            <a:normAutofit fontScale="90000"/>
          </a:bodyPr>
          <a:lstStyle/>
          <a:p>
            <a:r>
              <a:rPr lang="de-DE" dirty="0" smtClean="0"/>
              <a:t>Ergreift </a:t>
            </a:r>
            <a:r>
              <a:rPr lang="de-DE" dirty="0"/>
              <a:t>das Schwert des Wortes!</a:t>
            </a:r>
            <a:br>
              <a:rPr lang="de-DE" dirty="0"/>
            </a:br>
            <a:r>
              <a:rPr lang="de-DE" dirty="0"/>
              <a:t/>
            </a:r>
            <a:br>
              <a:rPr lang="de-DE" dirty="0"/>
            </a:br>
            <a:endParaRPr lang="de-DE" dirty="0"/>
          </a:p>
        </p:txBody>
      </p:sp>
      <p:sp>
        <p:nvSpPr>
          <p:cNvPr id="3" name="Untertitel 2"/>
          <p:cNvSpPr txBox="1">
            <a:spLocks/>
          </p:cNvSpPr>
          <p:nvPr/>
        </p:nvSpPr>
        <p:spPr>
          <a:xfrm>
            <a:off x="323528" y="2996952"/>
            <a:ext cx="8352928" cy="3168352"/>
          </a:xfrm>
          <a:prstGeom prst="rect">
            <a:avLst/>
          </a:prstGeom>
        </p:spPr>
        <p:txBody>
          <a:bodyPr>
            <a:normAutofit fontScale="850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None/>
            </a:pPr>
            <a:r>
              <a:rPr lang="de-DE" b="1" dirty="0" smtClean="0"/>
              <a:t>Gebet</a:t>
            </a:r>
            <a:r>
              <a:rPr lang="de-DE" b="1" dirty="0"/>
              <a:t>: </a:t>
            </a:r>
            <a:endParaRPr lang="de-DE" dirty="0"/>
          </a:p>
          <a:p>
            <a:pPr lvl="0"/>
            <a:r>
              <a:rPr lang="de-DE" b="1" dirty="0" smtClean="0"/>
              <a:t>Lobpreis </a:t>
            </a:r>
            <a:r>
              <a:rPr lang="de-DE" b="1" dirty="0"/>
              <a:t>unter </a:t>
            </a:r>
            <a:r>
              <a:rPr lang="de-DE" b="1" dirty="0" err="1"/>
              <a:t>Ps</a:t>
            </a:r>
            <a:r>
              <a:rPr lang="de-DE" b="1" dirty="0"/>
              <a:t> </a:t>
            </a:r>
            <a:r>
              <a:rPr lang="de-DE" b="1" dirty="0" smtClean="0"/>
              <a:t>91,1+2 </a:t>
            </a:r>
            <a:r>
              <a:rPr lang="de-DE" b="1" dirty="0"/>
              <a:t>und Proklamation über den Mächten im Hintergrund unter V 13</a:t>
            </a:r>
            <a:endParaRPr lang="de-DE" dirty="0"/>
          </a:p>
          <a:p>
            <a:pPr lvl="0"/>
            <a:r>
              <a:rPr lang="de-DE" b="1" dirty="0"/>
              <a:t>Für Personen: Polizisten, V-Männer, Internet-Sucher und Politiker. Aber auch für Hooligans und </a:t>
            </a:r>
            <a:r>
              <a:rPr lang="de-DE" b="1" dirty="0" err="1"/>
              <a:t>Salafisten</a:t>
            </a:r>
            <a:r>
              <a:rPr lang="de-DE" b="1" dirty="0"/>
              <a:t> (1. Tim 2,1-4)</a:t>
            </a:r>
            <a:endParaRPr lang="de-DE" dirty="0"/>
          </a:p>
          <a:p>
            <a:pPr lvl="0"/>
            <a:r>
              <a:rPr lang="de-DE" b="1" dirty="0"/>
              <a:t>Mut für Christen, vor Ort in Autorität zu beten (1. Kor 16,13)</a:t>
            </a:r>
            <a:endParaRPr lang="de-DE" dirty="0"/>
          </a:p>
          <a:p>
            <a:pPr lvl="0"/>
            <a:endParaRPr lang="de-DE" dirty="0"/>
          </a:p>
          <a:p>
            <a:pPr lvl="0"/>
            <a:endParaRPr lang="de-DE" dirty="0"/>
          </a:p>
          <a:p>
            <a:pPr lvl="0"/>
            <a:endParaRPr lang="de-DE" dirty="0"/>
          </a:p>
        </p:txBody>
      </p:sp>
      <p:sp>
        <p:nvSpPr>
          <p:cNvPr id="4" name="Titel 1"/>
          <p:cNvSpPr txBox="1">
            <a:spLocks/>
          </p:cNvSpPr>
          <p:nvPr/>
        </p:nvSpPr>
        <p:spPr>
          <a:xfrm>
            <a:off x="4211960" y="29934"/>
            <a:ext cx="4536504" cy="1166818"/>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r"/>
            <a:r>
              <a:rPr lang="de-DE" dirty="0" smtClean="0"/>
              <a:t>Dezember 2014</a:t>
            </a:r>
            <a:endParaRPr lang="de-DE" dirty="0"/>
          </a:p>
        </p:txBody>
      </p:sp>
    </p:spTree>
    <p:extLst>
      <p:ext uri="{BB962C8B-B14F-4D97-AF65-F5344CB8AC3E}">
        <p14:creationId xmlns:p14="http://schemas.microsoft.com/office/powerpoint/2010/main" val="674151313"/>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637920"/>
            <a:ext cx="8531842" cy="1359032"/>
          </a:xfrm>
        </p:spPr>
        <p:txBody>
          <a:bodyPr anchor="t">
            <a:normAutofit fontScale="90000"/>
          </a:bodyPr>
          <a:lstStyle/>
          <a:p>
            <a:r>
              <a:rPr lang="de-DE" dirty="0" smtClean="0"/>
              <a:t>Neues </a:t>
            </a:r>
            <a:r>
              <a:rPr lang="de-DE" dirty="0"/>
              <a:t>Gesetz zu Sterbehilfe in Aussicht</a:t>
            </a:r>
            <a:br>
              <a:rPr lang="de-DE" dirty="0"/>
            </a:br>
            <a:r>
              <a:rPr lang="de-DE" dirty="0"/>
              <a:t/>
            </a:r>
            <a:br>
              <a:rPr lang="de-DE" dirty="0"/>
            </a:br>
            <a:endParaRPr lang="de-DE" dirty="0"/>
          </a:p>
        </p:txBody>
      </p:sp>
      <p:sp>
        <p:nvSpPr>
          <p:cNvPr id="3" name="Untertitel 2"/>
          <p:cNvSpPr txBox="1">
            <a:spLocks/>
          </p:cNvSpPr>
          <p:nvPr/>
        </p:nvSpPr>
        <p:spPr>
          <a:xfrm>
            <a:off x="323528" y="2996952"/>
            <a:ext cx="8352928" cy="3168352"/>
          </a:xfrm>
          <a:prstGeom prst="rect">
            <a:avLst/>
          </a:prstGeom>
        </p:spPr>
        <p:txBody>
          <a:bodyPr>
            <a:normAutofit fontScale="85000"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None/>
            </a:pPr>
            <a:r>
              <a:rPr lang="de-DE" b="1" dirty="0" smtClean="0"/>
              <a:t>Gebet</a:t>
            </a:r>
            <a:r>
              <a:rPr lang="de-DE" b="1" dirty="0"/>
              <a:t>: </a:t>
            </a:r>
            <a:endParaRPr lang="de-DE" dirty="0"/>
          </a:p>
          <a:p>
            <a:pPr lvl="0"/>
            <a:r>
              <a:rPr lang="de-DE" b="1" dirty="0" smtClean="0"/>
              <a:t>Lasst </a:t>
            </a:r>
            <a:r>
              <a:rPr lang="de-DE" b="1" dirty="0"/>
              <a:t>uns Gott ehren als den Herrn über Leben und Tod (</a:t>
            </a:r>
            <a:r>
              <a:rPr lang="de-DE" b="1" dirty="0" err="1"/>
              <a:t>Eph</a:t>
            </a:r>
            <a:r>
              <a:rPr lang="de-DE" b="1" dirty="0"/>
              <a:t> 1,18-22)</a:t>
            </a:r>
            <a:endParaRPr lang="de-DE" dirty="0"/>
          </a:p>
          <a:p>
            <a:pPr lvl="0"/>
            <a:r>
              <a:rPr lang="de-DE" b="1" dirty="0"/>
              <a:t>Dass das Leben bis zum Ende durch ein neues Gesetz geschützt bleibt (2.Mose 20,13)</a:t>
            </a:r>
            <a:endParaRPr lang="de-DE" dirty="0"/>
          </a:p>
          <a:p>
            <a:r>
              <a:rPr lang="de-DE" b="1" dirty="0"/>
              <a:t>Dass Gottes Geist den Menschen, die sich für das Leben einsetzen, Weisheit und Stimme gibt (Spr.10,31)</a:t>
            </a:r>
            <a:endParaRPr lang="de-DE" dirty="0"/>
          </a:p>
          <a:p>
            <a:pPr lvl="0"/>
            <a:endParaRPr lang="de-DE" dirty="0"/>
          </a:p>
          <a:p>
            <a:pPr lvl="0"/>
            <a:endParaRPr lang="de-DE" dirty="0"/>
          </a:p>
        </p:txBody>
      </p:sp>
      <p:sp>
        <p:nvSpPr>
          <p:cNvPr id="4" name="Titel 1"/>
          <p:cNvSpPr txBox="1">
            <a:spLocks/>
          </p:cNvSpPr>
          <p:nvPr/>
        </p:nvSpPr>
        <p:spPr>
          <a:xfrm>
            <a:off x="4211960" y="29934"/>
            <a:ext cx="4536504" cy="1166818"/>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r"/>
            <a:r>
              <a:rPr lang="de-DE" dirty="0" smtClean="0"/>
              <a:t>Dezember 2014</a:t>
            </a:r>
            <a:endParaRPr lang="de-DE" dirty="0"/>
          </a:p>
        </p:txBody>
      </p:sp>
    </p:spTree>
    <p:extLst>
      <p:ext uri="{BB962C8B-B14F-4D97-AF65-F5344CB8AC3E}">
        <p14:creationId xmlns:p14="http://schemas.microsoft.com/office/powerpoint/2010/main" val="18295035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637920"/>
            <a:ext cx="8531842" cy="1359032"/>
          </a:xfrm>
        </p:spPr>
        <p:txBody>
          <a:bodyPr anchor="t">
            <a:normAutofit fontScale="90000"/>
          </a:bodyPr>
          <a:lstStyle/>
          <a:p>
            <a:r>
              <a:rPr lang="de-DE" dirty="0" smtClean="0"/>
              <a:t>Beten </a:t>
            </a:r>
            <a:r>
              <a:rPr lang="de-DE" dirty="0"/>
              <a:t>für Politiker in Brüssel</a:t>
            </a:r>
            <a:br>
              <a:rPr lang="de-DE" dirty="0"/>
            </a:br>
            <a:r>
              <a:rPr lang="de-DE" dirty="0"/>
              <a:t/>
            </a:r>
            <a:br>
              <a:rPr lang="de-DE" dirty="0"/>
            </a:br>
            <a:endParaRPr lang="de-DE" dirty="0"/>
          </a:p>
        </p:txBody>
      </p:sp>
      <p:sp>
        <p:nvSpPr>
          <p:cNvPr id="3" name="Untertitel 2"/>
          <p:cNvSpPr txBox="1">
            <a:spLocks/>
          </p:cNvSpPr>
          <p:nvPr/>
        </p:nvSpPr>
        <p:spPr>
          <a:xfrm>
            <a:off x="323528" y="2996952"/>
            <a:ext cx="8352928" cy="3168352"/>
          </a:xfrm>
          <a:prstGeom prst="rect">
            <a:avLst/>
          </a:prstGeom>
        </p:spPr>
        <p:txBody>
          <a:bodyPr>
            <a:normAutofit fontScale="850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None/>
            </a:pPr>
            <a:r>
              <a:rPr lang="de-DE" b="1" dirty="0" smtClean="0"/>
              <a:t>Gebet</a:t>
            </a:r>
            <a:r>
              <a:rPr lang="de-DE" b="1" dirty="0"/>
              <a:t>: </a:t>
            </a:r>
            <a:endParaRPr lang="de-DE" dirty="0"/>
          </a:p>
          <a:p>
            <a:pPr lvl="0"/>
            <a:r>
              <a:rPr lang="de-DE" b="1" dirty="0"/>
              <a:t>Dank für die funktionierenden Organe der EU und  70 Jahre in weitgehendem Frieden</a:t>
            </a:r>
            <a:endParaRPr lang="de-DE" dirty="0"/>
          </a:p>
          <a:p>
            <a:pPr lvl="0"/>
            <a:r>
              <a:rPr lang="de-DE" b="1" dirty="0"/>
              <a:t>Fürbitte für unsere Parlamentarier und besonders für die drei Präsidenten Schulz (EP), Juncker (KOM) und </a:t>
            </a:r>
            <a:r>
              <a:rPr lang="de-DE" b="1" dirty="0" err="1"/>
              <a:t>Tusk</a:t>
            </a:r>
            <a:r>
              <a:rPr lang="de-DE" b="1" dirty="0"/>
              <a:t> (ER): Gottesfurcht, Schutz, gute Ideen und Berater</a:t>
            </a:r>
            <a:endParaRPr lang="de-DE" dirty="0"/>
          </a:p>
          <a:p>
            <a:r>
              <a:rPr lang="de-DE" b="1" dirty="0"/>
              <a:t>Bitte um viele Christen in der Europa-Politik und um viele Christen, die für sie beten</a:t>
            </a:r>
            <a:endParaRPr lang="de-DE" dirty="0"/>
          </a:p>
          <a:p>
            <a:pPr lvl="0"/>
            <a:endParaRPr lang="de-DE" dirty="0"/>
          </a:p>
        </p:txBody>
      </p:sp>
      <p:sp>
        <p:nvSpPr>
          <p:cNvPr id="4" name="Titel 1"/>
          <p:cNvSpPr txBox="1">
            <a:spLocks/>
          </p:cNvSpPr>
          <p:nvPr/>
        </p:nvSpPr>
        <p:spPr>
          <a:xfrm>
            <a:off x="4211960" y="29934"/>
            <a:ext cx="4536504" cy="1166818"/>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r"/>
            <a:r>
              <a:rPr lang="de-DE" dirty="0" smtClean="0"/>
              <a:t>Dezember 2014</a:t>
            </a:r>
            <a:endParaRPr lang="de-DE" dirty="0"/>
          </a:p>
        </p:txBody>
      </p:sp>
    </p:spTree>
    <p:extLst>
      <p:ext uri="{BB962C8B-B14F-4D97-AF65-F5344CB8AC3E}">
        <p14:creationId xmlns:p14="http://schemas.microsoft.com/office/powerpoint/2010/main" val="3348187975"/>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637920"/>
            <a:ext cx="8531842" cy="1359032"/>
          </a:xfrm>
        </p:spPr>
        <p:txBody>
          <a:bodyPr anchor="t">
            <a:normAutofit fontScale="90000"/>
          </a:bodyPr>
          <a:lstStyle/>
          <a:p>
            <a:r>
              <a:rPr lang="de-DE" dirty="0" smtClean="0"/>
              <a:t>Die </a:t>
            </a:r>
            <a:r>
              <a:rPr lang="de-DE" dirty="0"/>
              <a:t>Spannungen in Israel nehmen zu</a:t>
            </a:r>
            <a:br>
              <a:rPr lang="de-DE" dirty="0"/>
            </a:br>
            <a:r>
              <a:rPr lang="de-DE" dirty="0"/>
              <a:t/>
            </a:r>
            <a:br>
              <a:rPr lang="de-DE" dirty="0"/>
            </a:br>
            <a:endParaRPr lang="de-DE" dirty="0"/>
          </a:p>
        </p:txBody>
      </p:sp>
      <p:sp>
        <p:nvSpPr>
          <p:cNvPr id="3" name="Untertitel 2"/>
          <p:cNvSpPr txBox="1">
            <a:spLocks/>
          </p:cNvSpPr>
          <p:nvPr/>
        </p:nvSpPr>
        <p:spPr>
          <a:xfrm>
            <a:off x="323528" y="2996952"/>
            <a:ext cx="8352928" cy="3168352"/>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None/>
            </a:pPr>
            <a:r>
              <a:rPr lang="de-DE" b="1" dirty="0" smtClean="0"/>
              <a:t>Gebet</a:t>
            </a:r>
            <a:r>
              <a:rPr lang="de-DE" b="1" dirty="0"/>
              <a:t>: </a:t>
            </a:r>
            <a:endParaRPr lang="de-DE" dirty="0"/>
          </a:p>
          <a:p>
            <a:pPr lvl="0"/>
            <a:r>
              <a:rPr lang="de-DE" b="1" dirty="0"/>
              <a:t>Betet anhand von Psalm 122 und 129 für den Schutz Gottes über Jerusalem und Israel</a:t>
            </a:r>
            <a:endParaRPr lang="de-DE" dirty="0"/>
          </a:p>
          <a:p>
            <a:pPr lvl="0"/>
            <a:r>
              <a:rPr lang="de-DE" b="1" dirty="0"/>
              <a:t>Für die Arbeit der „European </a:t>
            </a:r>
            <a:r>
              <a:rPr lang="de-DE" b="1" dirty="0" err="1"/>
              <a:t>Coalition</a:t>
            </a:r>
            <a:r>
              <a:rPr lang="de-DE" b="1" dirty="0"/>
              <a:t> </a:t>
            </a:r>
            <a:r>
              <a:rPr lang="de-DE" b="1" dirty="0" err="1"/>
              <a:t>for</a:t>
            </a:r>
            <a:r>
              <a:rPr lang="de-DE" b="1" dirty="0"/>
              <a:t> Israel“ - dass sie Gottes Sicht auf Israel den Politikern in Weisheit vermitteln können und in der EU und UN damit Gehör finden (1 </a:t>
            </a:r>
            <a:r>
              <a:rPr lang="de-DE" b="1" dirty="0" err="1"/>
              <a:t>Kön</a:t>
            </a:r>
            <a:r>
              <a:rPr lang="de-DE" b="1" dirty="0"/>
              <a:t> 8,16)</a:t>
            </a:r>
            <a:endParaRPr lang="de-DE" dirty="0"/>
          </a:p>
          <a:p>
            <a:pPr lvl="0"/>
            <a:r>
              <a:rPr lang="de-DE" b="1" dirty="0"/>
              <a:t>Glaubensstärkung für die messianischen und arabischen Geschwister vor Ort (</a:t>
            </a:r>
            <a:r>
              <a:rPr lang="de-DE" b="1" dirty="0" smtClean="0"/>
              <a:t>2.Tim </a:t>
            </a:r>
            <a:r>
              <a:rPr lang="de-DE" b="1" dirty="0"/>
              <a:t>3,10-13</a:t>
            </a:r>
            <a:r>
              <a:rPr lang="de-DE" b="1" dirty="0" smtClean="0"/>
              <a:t>)</a:t>
            </a:r>
            <a:endParaRPr lang="de-DE" dirty="0"/>
          </a:p>
        </p:txBody>
      </p:sp>
      <p:sp>
        <p:nvSpPr>
          <p:cNvPr id="4" name="Titel 1"/>
          <p:cNvSpPr txBox="1">
            <a:spLocks/>
          </p:cNvSpPr>
          <p:nvPr/>
        </p:nvSpPr>
        <p:spPr>
          <a:xfrm>
            <a:off x="4211960" y="29934"/>
            <a:ext cx="4536504" cy="1166818"/>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r"/>
            <a:r>
              <a:rPr lang="de-DE" dirty="0" smtClean="0"/>
              <a:t>Dezember 2014</a:t>
            </a:r>
            <a:endParaRPr lang="de-DE" dirty="0"/>
          </a:p>
        </p:txBody>
      </p:sp>
    </p:spTree>
    <p:extLst>
      <p:ext uri="{BB962C8B-B14F-4D97-AF65-F5344CB8AC3E}">
        <p14:creationId xmlns:p14="http://schemas.microsoft.com/office/powerpoint/2010/main" val="792824600"/>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yad">
  <a:themeElements>
    <a:clrScheme name="wächterruf">
      <a:dk1>
        <a:sysClr val="windowText" lastClr="000000"/>
      </a:dk1>
      <a:lt1>
        <a:sysClr val="window" lastClr="FFFFFF"/>
      </a:lt1>
      <a:dk2>
        <a:srgbClr val="04617B"/>
      </a:dk2>
      <a:lt2>
        <a:srgbClr val="FFFFFF"/>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Gebetsanliegen_Folien_2014_11</Template>
  <TotalTime>0</TotalTime>
  <Words>957</Words>
  <Application>Microsoft Office PowerPoint</Application>
  <PresentationFormat>Bildschirmpräsentation (4:3)</PresentationFormat>
  <Paragraphs>45</Paragraphs>
  <Slides>5</Slides>
  <Notes>5</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5</vt:i4>
      </vt:variant>
    </vt:vector>
  </HeadingPairs>
  <TitlesOfParts>
    <vt:vector size="12" baseType="lpstr">
      <vt:lpstr>Calibri</vt:lpstr>
      <vt:lpstr>Arial</vt:lpstr>
      <vt:lpstr>Times New Roman</vt:lpstr>
      <vt:lpstr>Verdana</vt:lpstr>
      <vt:lpstr>Wingdings 2</vt:lpstr>
      <vt:lpstr>Arial Unicode MS</vt:lpstr>
      <vt:lpstr>Nyad</vt:lpstr>
      <vt:lpstr>Petition gegen den Bildungsplan abgelehnt  </vt:lpstr>
      <vt:lpstr>Ergreift das Schwert des Wortes!  </vt:lpstr>
      <vt:lpstr>Neues Gesetz zu Sterbehilfe in Aussicht  </vt:lpstr>
      <vt:lpstr>Beten für Politiker in Brüssel  </vt:lpstr>
      <vt:lpstr>Die Spannungen in Israel nehmen zu  </vt:lpstr>
    </vt:vector>
  </TitlesOfParts>
  <Company>Multimedia Dienstleistungen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Petition gegen den Bildungsplan abgelehnt</dc:title>
  <dc:creator>Oliver Stozek</dc:creator>
  <cp:lastModifiedBy>Oliver Stozek</cp:lastModifiedBy>
  <cp:revision>4</cp:revision>
  <cp:lastPrinted>2012-05-04T13:40:56Z</cp:lastPrinted>
  <dcterms:created xsi:type="dcterms:W3CDTF">2014-11-20T22:21:49Z</dcterms:created>
  <dcterms:modified xsi:type="dcterms:W3CDTF">2014-12-05T14:35:32Z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520392036</vt:i4>
  </property>
  <property fmtid="{D5CDD505-2E9C-101B-9397-08002B2CF9AE}" pid="3" name="_NewReviewCycle">
    <vt:lpwstr/>
  </property>
  <property fmtid="{D5CDD505-2E9C-101B-9397-08002B2CF9AE}" pid="4" name="_EmailSubject">
    <vt:lpwstr>Auswertung</vt:lpwstr>
  </property>
  <property fmtid="{D5CDD505-2E9C-101B-9397-08002B2CF9AE}" pid="5" name="_AuthorEmail">
    <vt:lpwstr>oliver@stozek.name</vt:lpwstr>
  </property>
  <property fmtid="{D5CDD505-2E9C-101B-9397-08002B2CF9AE}" pid="6" name="_AuthorEmailDisplayName">
    <vt:lpwstr>Oliver Stozek</vt:lpwstr>
  </property>
</Properties>
</file>